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i="1" dirty="0">
                <a:solidFill>
                  <a:srgbClr val="0070C0"/>
                </a:solidFill>
              </a:rPr>
              <a:t>Количество детского населения</a:t>
            </a:r>
          </a:p>
        </c:rich>
      </c:tx>
      <c:layout>
        <c:manualLayout>
          <c:xMode val="edge"/>
          <c:yMode val="edge"/>
          <c:x val="0.1964329730497520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2543393857711994"/>
          <c:y val="0.30218982635676411"/>
          <c:w val="0.40039816966084429"/>
          <c:h val="0.601028430288021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детского населения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Город</c:v>
                </c:pt>
                <c:pt idx="1">
                  <c:v>Село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3280</c:v>
                </c:pt>
                <c:pt idx="1">
                  <c:v>1172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1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многодетных семей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1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3574241156377518"/>
          <c:y val="0.35585421500386699"/>
          <c:w val="0.58637751203410282"/>
          <c:h val="0.5845839133797370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многодетных семей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Город</c:v>
                </c:pt>
                <c:pt idx="1">
                  <c:v>Село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89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522848310183122"/>
          <c:y val="0.90608855375096653"/>
          <c:w val="0.48954303379633762"/>
          <c:h val="9.39114462490332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1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 инвалидов</a:t>
            </a:r>
          </a:p>
        </c:rich>
      </c:tx>
      <c:layout>
        <c:manualLayout>
          <c:xMode val="edge"/>
          <c:yMode val="edge"/>
          <c:x val="0.17280760621903243"/>
          <c:y val="1.8511918687490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1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5676286349626409"/>
          <c:y val="0.30828279581399826"/>
          <c:w val="0.55142786479862382"/>
          <c:h val="0.5831708418635720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детей инвалидов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Город</c:v>
                </c:pt>
                <c:pt idx="1">
                  <c:v>Село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</c:v>
                </c:pt>
                <c:pt idx="1">
                  <c:v>13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1" u="none" strike="noStrike" kern="1200" spc="0" baseline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076354789560464"/>
          <c:y val="0.29472822238777802"/>
          <c:w val="0.49058250159678884"/>
          <c:h val="0.5733526779959511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замещающих семей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6171875000000004E-2"/>
                      <c:h val="0.123984367373008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Город</c:v>
                </c:pt>
                <c:pt idx="1">
                  <c:v>Село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</c:v>
                </c:pt>
                <c:pt idx="1">
                  <c:v>22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73FE6-8D0D-47FE-82AF-E79A929EE46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A58753-8BB3-4767-A746-D89114BB0C14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Выездная приемная для семей с детьми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60011C-171E-4388-9AD1-EBC15FE85243}" type="parTrans" cxnId="{B4854CDE-BF19-454F-9115-1993CE4560D0}">
      <dgm:prSet/>
      <dgm:spPr/>
      <dgm:t>
        <a:bodyPr/>
        <a:lstStyle/>
        <a:p>
          <a:endParaRPr lang="ru-RU"/>
        </a:p>
      </dgm:t>
    </dgm:pt>
    <dgm:pt modelId="{6947FF46-D213-4905-B449-A312E34FC5D4}" type="sibTrans" cxnId="{B4854CDE-BF19-454F-9115-1993CE4560D0}">
      <dgm:prSet/>
      <dgm:spPr/>
      <dgm:t>
        <a:bodyPr/>
        <a:lstStyle/>
        <a:p>
          <a:endParaRPr lang="ru-RU"/>
        </a:p>
      </dgm:t>
    </dgm:pt>
    <dgm:pt modelId="{D9802F48-03DD-4423-A462-B2B985E805C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Единая служба социального сопровождения семей с детьми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F9869A-73C7-4C15-8686-BBC8F6488353}" type="parTrans" cxnId="{30D8D453-66A6-44EF-B380-89135967653B}">
      <dgm:prSet/>
      <dgm:spPr/>
      <dgm:t>
        <a:bodyPr/>
        <a:lstStyle/>
        <a:p>
          <a:endParaRPr lang="ru-RU"/>
        </a:p>
      </dgm:t>
    </dgm:pt>
    <dgm:pt modelId="{68405F98-CD28-4DAD-B069-90D45324F782}" type="sibTrans" cxnId="{30D8D453-66A6-44EF-B380-89135967653B}">
      <dgm:prSet/>
      <dgm:spPr/>
      <dgm:t>
        <a:bodyPr/>
        <a:lstStyle/>
        <a:p>
          <a:endParaRPr lang="ru-RU"/>
        </a:p>
      </dgm:t>
    </dgm:pt>
    <dgm:pt modelId="{BEE47D17-85F4-44A6-BA0B-B7EC55CFDDAE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Руководитель отделения помощи семье и детям ГБУ «КЦСОН»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DB1446-46AA-45EE-B3CE-5CD9E73BC15A}" type="parTrans" cxnId="{303E8E94-1D57-4318-83AC-2E85557AED6E}">
      <dgm:prSet/>
      <dgm:spPr/>
      <dgm:t>
        <a:bodyPr/>
        <a:lstStyle/>
        <a:p>
          <a:endParaRPr lang="ru-RU"/>
        </a:p>
      </dgm:t>
    </dgm:pt>
    <dgm:pt modelId="{083736D2-4DE7-4ECC-8DD6-3FAFC5D62CC0}" type="sibTrans" cxnId="{303E8E94-1D57-4318-83AC-2E85557AED6E}">
      <dgm:prSet/>
      <dgm:spPr/>
      <dgm:t>
        <a:bodyPr/>
        <a:lstStyle/>
        <a:p>
          <a:endParaRPr lang="ru-RU"/>
        </a:p>
      </dgm:t>
    </dgm:pt>
    <dgm:pt modelId="{99FC5030-857D-4591-A0D0-DB457B06331D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ГБУ «КЦСОН»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Педагог-психолог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Социальный педагог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C4C4E8-4E8C-4E13-97C5-63918D0AA24F}" type="parTrans" cxnId="{E25CA2F8-53D1-40F7-A4F0-2FFFBAE3873D}">
      <dgm:prSet/>
      <dgm:spPr/>
      <dgm:t>
        <a:bodyPr/>
        <a:lstStyle/>
        <a:p>
          <a:endParaRPr lang="ru-RU"/>
        </a:p>
      </dgm:t>
    </dgm:pt>
    <dgm:pt modelId="{0D1301D2-3F85-4465-AF6C-DC543A546290}" type="sibTrans" cxnId="{E25CA2F8-53D1-40F7-A4F0-2FFFBAE3873D}">
      <dgm:prSet/>
      <dgm:spPr/>
      <dgm:t>
        <a:bodyPr/>
        <a:lstStyle/>
        <a:p>
          <a:endParaRPr lang="ru-RU"/>
        </a:p>
      </dgm:t>
    </dgm:pt>
    <dgm:pt modelId="{B4844E32-FCFD-4022-A7D2-6FD933AFE2EB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ГБУ «СРЦН»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Педагог-психолог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Социальный педагог</a:t>
          </a:r>
        </a:p>
        <a:p>
          <a:endParaRPr lang="ru-RU" sz="700" dirty="0"/>
        </a:p>
      </dgm:t>
    </dgm:pt>
    <dgm:pt modelId="{DE53CF72-2EB4-49BD-889E-35534DE00774}" type="parTrans" cxnId="{C53C9130-5445-4943-BDB7-8BD6DD35701F}">
      <dgm:prSet/>
      <dgm:spPr/>
      <dgm:t>
        <a:bodyPr/>
        <a:lstStyle/>
        <a:p>
          <a:endParaRPr lang="ru-RU"/>
        </a:p>
      </dgm:t>
    </dgm:pt>
    <dgm:pt modelId="{A7CC73F8-EF2C-4125-96D7-FD47F7EA14C1}" type="sibTrans" cxnId="{C53C9130-5445-4943-BDB7-8BD6DD35701F}">
      <dgm:prSet/>
      <dgm:spPr/>
      <dgm:t>
        <a:bodyPr/>
        <a:lstStyle/>
        <a:p>
          <a:endParaRPr lang="ru-RU"/>
        </a:p>
      </dgm:t>
    </dgm:pt>
    <dgm:pt modelId="{D2260221-C306-4525-A0FC-34A53A677A70}">
      <dgm:prSet custT="1"/>
      <dgm:spPr>
        <a:solidFill>
          <a:srgbClr val="00B0F0"/>
        </a:solidFill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Главы сельских поселений, школы сельских поселений, районные дома культуры, сельские библиотеки, МБУ районный Дом культуры,                 районная детская библиотека, СМИ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197D65-22E9-434A-8150-001A68AD2FC5}" type="parTrans" cxnId="{CE02659B-6BFC-437B-83D2-659AAB0D3F68}">
      <dgm:prSet/>
      <dgm:spPr/>
      <dgm:t>
        <a:bodyPr/>
        <a:lstStyle/>
        <a:p>
          <a:endParaRPr lang="ru-RU"/>
        </a:p>
      </dgm:t>
    </dgm:pt>
    <dgm:pt modelId="{8AA939F8-EC7C-4EE1-8AE0-F898B16D3026}" type="sibTrans" cxnId="{CE02659B-6BFC-437B-83D2-659AAB0D3F68}">
      <dgm:prSet/>
      <dgm:spPr/>
      <dgm:t>
        <a:bodyPr/>
        <a:lstStyle/>
        <a:p>
          <a:endParaRPr lang="ru-RU"/>
        </a:p>
      </dgm:t>
    </dgm:pt>
    <dgm:pt modelId="{BB81ABF3-76CA-4398-9BD5-3C190989F692}" type="pres">
      <dgm:prSet presAssocID="{0BB73FE6-8D0D-47FE-82AF-E79A929EE46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539C0F-A5C6-4E81-AAF2-768F567946E7}" type="pres">
      <dgm:prSet presAssocID="{16A58753-8BB3-4767-A746-D89114BB0C14}" presName="node" presStyleLbl="node1" presStyleIdx="0" presStyleCnt="6" custScaleX="121240" custScaleY="24092" custLinFactNeighborX="52910" custLinFactNeighborY="25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444CC-FF92-4E1C-913A-33751EC71687}" type="pres">
      <dgm:prSet presAssocID="{6947FF46-D213-4905-B449-A312E34FC5D4}" presName="sibTrans" presStyleCnt="0"/>
      <dgm:spPr/>
    </dgm:pt>
    <dgm:pt modelId="{99322784-E0A1-44D7-A762-73FAA1481333}" type="pres">
      <dgm:prSet presAssocID="{D9802F48-03DD-4423-A462-B2B985E805C0}" presName="node" presStyleLbl="node1" presStyleIdx="1" presStyleCnt="6" custScaleX="116645" custScaleY="21400" custLinFactNeighborX="-76342" custLinFactNeighborY="-16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EA5DC-FA49-4F2B-87D1-7FF22B2CE95B}" type="pres">
      <dgm:prSet presAssocID="{68405F98-CD28-4DAD-B069-90D45324F782}" presName="sibTrans" presStyleCnt="0"/>
      <dgm:spPr/>
    </dgm:pt>
    <dgm:pt modelId="{C2E495C7-480D-4036-A0F1-5524438A9179}" type="pres">
      <dgm:prSet presAssocID="{BEE47D17-85F4-44A6-BA0B-B7EC55CFDDAE}" presName="node" presStyleLbl="node1" presStyleIdx="2" presStyleCnt="6" custScaleX="198797" custScaleY="28171" custLinFactNeighborX="-9844" custLinFactNeighborY="17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94927-B55D-42B1-BAA3-2430558C7234}" type="pres">
      <dgm:prSet presAssocID="{083736D2-4DE7-4ECC-8DD6-3FAFC5D62CC0}" presName="sibTrans" presStyleCnt="0"/>
      <dgm:spPr/>
    </dgm:pt>
    <dgm:pt modelId="{58788C25-7793-4E23-81A3-6EEE727478B5}" type="pres">
      <dgm:prSet presAssocID="{D2260221-C306-4525-A0FC-34A53A677A70}" presName="node" presStyleLbl="node1" presStyleIdx="3" presStyleCnt="6" custScaleX="194861" custScaleY="42780" custLinFactNeighborX="18833" custLinFactNeighborY="64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BFFE-CAE9-4459-BB10-B400C0771855}" type="pres">
      <dgm:prSet presAssocID="{8AA939F8-EC7C-4EE1-8AE0-F898B16D3026}" presName="sibTrans" presStyleCnt="0"/>
      <dgm:spPr/>
    </dgm:pt>
    <dgm:pt modelId="{E4C9F429-2834-41C5-B001-C1C008C62F58}" type="pres">
      <dgm:prSet presAssocID="{99FC5030-857D-4591-A0D0-DB457B06331D}" presName="node" presStyleLbl="node1" presStyleIdx="4" presStyleCnt="6" custScaleX="49567" custScaleY="41804" custLinFactX="-80598" custLinFactNeighborX="-100000" custLinFactNeighborY="14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E21C7-7943-46A9-B869-ADFA25F83066}" type="pres">
      <dgm:prSet presAssocID="{0D1301D2-3F85-4465-AF6C-DC543A546290}" presName="sibTrans" presStyleCnt="0"/>
      <dgm:spPr/>
    </dgm:pt>
    <dgm:pt modelId="{C6BFEB1F-C8B6-405E-9291-24AB65413F25}" type="pres">
      <dgm:prSet presAssocID="{B4844E32-FCFD-4022-A7D2-6FD933AFE2EB}" presName="node" presStyleLbl="node1" presStyleIdx="5" presStyleCnt="6" custScaleX="51650" custScaleY="42926" custLinFactNeighborX="47218" custLinFactNeighborY="-46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4F890D-2570-4AE6-805C-16DEF8B7D428}" type="presOf" srcId="{99FC5030-857D-4591-A0D0-DB457B06331D}" destId="{E4C9F429-2834-41C5-B001-C1C008C62F58}" srcOrd="0" destOrd="0" presId="urn:microsoft.com/office/officeart/2005/8/layout/default"/>
    <dgm:cxn modelId="{30D8D453-66A6-44EF-B380-89135967653B}" srcId="{0BB73FE6-8D0D-47FE-82AF-E79A929EE466}" destId="{D9802F48-03DD-4423-A462-B2B985E805C0}" srcOrd="1" destOrd="0" parTransId="{1EF9869A-73C7-4C15-8686-BBC8F6488353}" sibTransId="{68405F98-CD28-4DAD-B069-90D45324F782}"/>
    <dgm:cxn modelId="{C53C9130-5445-4943-BDB7-8BD6DD35701F}" srcId="{0BB73FE6-8D0D-47FE-82AF-E79A929EE466}" destId="{B4844E32-FCFD-4022-A7D2-6FD933AFE2EB}" srcOrd="5" destOrd="0" parTransId="{DE53CF72-2EB4-49BD-889E-35534DE00774}" sibTransId="{A7CC73F8-EF2C-4125-96D7-FD47F7EA14C1}"/>
    <dgm:cxn modelId="{38EF6994-BA2A-414D-964B-1E9E6D6EDD1B}" type="presOf" srcId="{D2260221-C306-4525-A0FC-34A53A677A70}" destId="{58788C25-7793-4E23-81A3-6EEE727478B5}" srcOrd="0" destOrd="0" presId="urn:microsoft.com/office/officeart/2005/8/layout/default"/>
    <dgm:cxn modelId="{B4854CDE-BF19-454F-9115-1993CE4560D0}" srcId="{0BB73FE6-8D0D-47FE-82AF-E79A929EE466}" destId="{16A58753-8BB3-4767-A746-D89114BB0C14}" srcOrd="0" destOrd="0" parTransId="{B160011C-171E-4388-9AD1-EBC15FE85243}" sibTransId="{6947FF46-D213-4905-B449-A312E34FC5D4}"/>
    <dgm:cxn modelId="{80583F5A-1E54-49F8-A044-9CAFF335B151}" type="presOf" srcId="{16A58753-8BB3-4767-A746-D89114BB0C14}" destId="{40539C0F-A5C6-4E81-AAF2-768F567946E7}" srcOrd="0" destOrd="0" presId="urn:microsoft.com/office/officeart/2005/8/layout/default"/>
    <dgm:cxn modelId="{1BD85ACD-5B2B-48B5-8B3E-2EFE527511F3}" type="presOf" srcId="{BEE47D17-85F4-44A6-BA0B-B7EC55CFDDAE}" destId="{C2E495C7-480D-4036-A0F1-5524438A9179}" srcOrd="0" destOrd="0" presId="urn:microsoft.com/office/officeart/2005/8/layout/default"/>
    <dgm:cxn modelId="{303E8E94-1D57-4318-83AC-2E85557AED6E}" srcId="{0BB73FE6-8D0D-47FE-82AF-E79A929EE466}" destId="{BEE47D17-85F4-44A6-BA0B-B7EC55CFDDAE}" srcOrd="2" destOrd="0" parTransId="{62DB1446-46AA-45EE-B3CE-5CD9E73BC15A}" sibTransId="{083736D2-4DE7-4ECC-8DD6-3FAFC5D62CC0}"/>
    <dgm:cxn modelId="{C6F45CB1-70FF-478F-B7F1-3FAC50440A42}" type="presOf" srcId="{D9802F48-03DD-4423-A462-B2B985E805C0}" destId="{99322784-E0A1-44D7-A762-73FAA1481333}" srcOrd="0" destOrd="0" presId="urn:microsoft.com/office/officeart/2005/8/layout/default"/>
    <dgm:cxn modelId="{E25CA2F8-53D1-40F7-A4F0-2FFFBAE3873D}" srcId="{0BB73FE6-8D0D-47FE-82AF-E79A929EE466}" destId="{99FC5030-857D-4591-A0D0-DB457B06331D}" srcOrd="4" destOrd="0" parTransId="{57C4C4E8-4E8C-4E13-97C5-63918D0AA24F}" sibTransId="{0D1301D2-3F85-4465-AF6C-DC543A546290}"/>
    <dgm:cxn modelId="{CE02659B-6BFC-437B-83D2-659AAB0D3F68}" srcId="{0BB73FE6-8D0D-47FE-82AF-E79A929EE466}" destId="{D2260221-C306-4525-A0FC-34A53A677A70}" srcOrd="3" destOrd="0" parTransId="{70197D65-22E9-434A-8150-001A68AD2FC5}" sibTransId="{8AA939F8-EC7C-4EE1-8AE0-F898B16D3026}"/>
    <dgm:cxn modelId="{E3FFA759-9F6F-4033-93F7-B900CB9EB5A4}" type="presOf" srcId="{B4844E32-FCFD-4022-A7D2-6FD933AFE2EB}" destId="{C6BFEB1F-C8B6-405E-9291-24AB65413F25}" srcOrd="0" destOrd="0" presId="urn:microsoft.com/office/officeart/2005/8/layout/default"/>
    <dgm:cxn modelId="{191F65BB-64BC-4977-9BCF-30AFDEDB39DF}" type="presOf" srcId="{0BB73FE6-8D0D-47FE-82AF-E79A929EE466}" destId="{BB81ABF3-76CA-4398-9BD5-3C190989F692}" srcOrd="0" destOrd="0" presId="urn:microsoft.com/office/officeart/2005/8/layout/default"/>
    <dgm:cxn modelId="{81560E35-9DCD-4211-BEB7-7452988B400C}" type="presParOf" srcId="{BB81ABF3-76CA-4398-9BD5-3C190989F692}" destId="{40539C0F-A5C6-4E81-AAF2-768F567946E7}" srcOrd="0" destOrd="0" presId="urn:microsoft.com/office/officeart/2005/8/layout/default"/>
    <dgm:cxn modelId="{80208AD4-BE04-46BF-94D0-4CDC24B36093}" type="presParOf" srcId="{BB81ABF3-76CA-4398-9BD5-3C190989F692}" destId="{71D444CC-FF92-4E1C-913A-33751EC71687}" srcOrd="1" destOrd="0" presId="urn:microsoft.com/office/officeart/2005/8/layout/default"/>
    <dgm:cxn modelId="{86DD7913-2930-4009-BA59-0C4010DCA9AC}" type="presParOf" srcId="{BB81ABF3-76CA-4398-9BD5-3C190989F692}" destId="{99322784-E0A1-44D7-A762-73FAA1481333}" srcOrd="2" destOrd="0" presId="urn:microsoft.com/office/officeart/2005/8/layout/default"/>
    <dgm:cxn modelId="{490C5F43-16DF-4E57-A2AC-ADECDA5E1E66}" type="presParOf" srcId="{BB81ABF3-76CA-4398-9BD5-3C190989F692}" destId="{51FEA5DC-FA49-4F2B-87D1-7FF22B2CE95B}" srcOrd="3" destOrd="0" presId="urn:microsoft.com/office/officeart/2005/8/layout/default"/>
    <dgm:cxn modelId="{D38D9702-B17C-4962-86BA-813CB610ED76}" type="presParOf" srcId="{BB81ABF3-76CA-4398-9BD5-3C190989F692}" destId="{C2E495C7-480D-4036-A0F1-5524438A9179}" srcOrd="4" destOrd="0" presId="urn:microsoft.com/office/officeart/2005/8/layout/default"/>
    <dgm:cxn modelId="{59F260D2-3E9F-46B2-821D-09800FD705D3}" type="presParOf" srcId="{BB81ABF3-76CA-4398-9BD5-3C190989F692}" destId="{28F94927-B55D-42B1-BAA3-2430558C7234}" srcOrd="5" destOrd="0" presId="urn:microsoft.com/office/officeart/2005/8/layout/default"/>
    <dgm:cxn modelId="{A4824F52-B988-4BEE-937B-4A08B47E40A0}" type="presParOf" srcId="{BB81ABF3-76CA-4398-9BD5-3C190989F692}" destId="{58788C25-7793-4E23-81A3-6EEE727478B5}" srcOrd="6" destOrd="0" presId="urn:microsoft.com/office/officeart/2005/8/layout/default"/>
    <dgm:cxn modelId="{33E7F159-5895-493E-86F7-5BE1504BCB08}" type="presParOf" srcId="{BB81ABF3-76CA-4398-9BD5-3C190989F692}" destId="{D6F2BFFE-CAE9-4459-BB10-B400C0771855}" srcOrd="7" destOrd="0" presId="urn:microsoft.com/office/officeart/2005/8/layout/default"/>
    <dgm:cxn modelId="{6D3FBFC6-5755-4F0A-B076-526E6100D1E1}" type="presParOf" srcId="{BB81ABF3-76CA-4398-9BD5-3C190989F692}" destId="{E4C9F429-2834-41C5-B001-C1C008C62F58}" srcOrd="8" destOrd="0" presId="urn:microsoft.com/office/officeart/2005/8/layout/default"/>
    <dgm:cxn modelId="{D6271A33-B20B-49B9-A1D3-8798BF4EB586}" type="presParOf" srcId="{BB81ABF3-76CA-4398-9BD5-3C190989F692}" destId="{9ACE21C7-7943-46A9-B869-ADFA25F83066}" srcOrd="9" destOrd="0" presId="urn:microsoft.com/office/officeart/2005/8/layout/default"/>
    <dgm:cxn modelId="{1C7ACE43-69C9-4DDA-8BE1-C5E9911D98DA}" type="presParOf" srcId="{BB81ABF3-76CA-4398-9BD5-3C190989F692}" destId="{C6BFEB1F-C8B6-405E-9291-24AB65413F2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DF0E-130C-4D13-BC4D-223FC55D4366}" type="datetimeFigureOut">
              <a:rPr lang="ru-RU" smtClean="0"/>
              <a:t>11.07.2018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0527-0457-4FE9-84B8-C719D7B454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29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DF0E-130C-4D13-BC4D-223FC55D4366}" type="datetimeFigureOut">
              <a:rPr lang="ru-RU" smtClean="0"/>
              <a:t>11.07.2018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0527-0457-4FE9-84B8-C719D7B454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2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DF0E-130C-4D13-BC4D-223FC55D4366}" type="datetimeFigureOut">
              <a:rPr lang="ru-RU" smtClean="0"/>
              <a:t>11.07.2018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0527-0457-4FE9-84B8-C719D7B454B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80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DF0E-130C-4D13-BC4D-223FC55D4366}" type="datetimeFigureOut">
              <a:rPr lang="ru-RU" smtClean="0"/>
              <a:t>11.07.2018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0527-0457-4FE9-84B8-C719D7B454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32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DF0E-130C-4D13-BC4D-223FC55D4366}" type="datetimeFigureOut">
              <a:rPr lang="ru-RU" smtClean="0"/>
              <a:t>11.07.2018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0527-0457-4FE9-84B8-C719D7B454B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897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DF0E-130C-4D13-BC4D-223FC55D4366}" type="datetimeFigureOut">
              <a:rPr lang="ru-RU" smtClean="0"/>
              <a:t>11.07.2018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0527-0457-4FE9-84B8-C719D7B454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89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DF0E-130C-4D13-BC4D-223FC55D4366}" type="datetimeFigureOut">
              <a:rPr lang="ru-RU" smtClean="0"/>
              <a:t>11.07.2018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0527-0457-4FE9-84B8-C719D7B454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95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DF0E-130C-4D13-BC4D-223FC55D4366}" type="datetimeFigureOut">
              <a:rPr lang="ru-RU" smtClean="0"/>
              <a:t>11.07.2018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0527-0457-4FE9-84B8-C719D7B454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59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DF0E-130C-4D13-BC4D-223FC55D4366}" type="datetimeFigureOut">
              <a:rPr lang="ru-RU" smtClean="0"/>
              <a:t>11.07.2018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0527-0457-4FE9-84B8-C719D7B454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5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DF0E-130C-4D13-BC4D-223FC55D4366}" type="datetimeFigureOut">
              <a:rPr lang="ru-RU" smtClean="0"/>
              <a:t>11.07.2018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0527-0457-4FE9-84B8-C719D7B454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76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DF0E-130C-4D13-BC4D-223FC55D4366}" type="datetimeFigureOut">
              <a:rPr lang="ru-RU" smtClean="0"/>
              <a:t>11.07.2018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0527-0457-4FE9-84B8-C719D7B454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47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DF0E-130C-4D13-BC4D-223FC55D4366}" type="datetimeFigureOut">
              <a:rPr lang="ru-RU" smtClean="0"/>
              <a:t>11.07.2018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0527-0457-4FE9-84B8-C719D7B454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86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DF0E-130C-4D13-BC4D-223FC55D4366}" type="datetimeFigureOut">
              <a:rPr lang="ru-RU" smtClean="0"/>
              <a:t>11.07.2018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0527-0457-4FE9-84B8-C719D7B454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91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DF0E-130C-4D13-BC4D-223FC55D4366}" type="datetimeFigureOut">
              <a:rPr lang="ru-RU" smtClean="0"/>
              <a:t>11.07.2018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0527-0457-4FE9-84B8-C719D7B454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38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DF0E-130C-4D13-BC4D-223FC55D4366}" type="datetimeFigureOut">
              <a:rPr lang="ru-RU" smtClean="0"/>
              <a:t>11.07.2018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0527-0457-4FE9-84B8-C719D7B454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63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DF0E-130C-4D13-BC4D-223FC55D4366}" type="datetimeFigureOut">
              <a:rPr lang="ru-RU" smtClean="0"/>
              <a:t>11.07.2018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0527-0457-4FE9-84B8-C719D7B454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09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FDF0E-130C-4D13-BC4D-223FC55D4366}" type="datetimeFigureOut">
              <a:rPr lang="ru-RU" smtClean="0"/>
              <a:t>11.07.2018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870527-0457-4FE9-84B8-C719D7B454B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55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2.xml"/><Relationship Id="rId7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675" y="155486"/>
            <a:ext cx="10889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«Комплексный центр социального обслуживания населения»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Кашинского района Тверской области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служба социального сопровождения семей с детьми</a:t>
            </a:r>
            <a:endParaRPr lang="ru-RU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3800" y="1323955"/>
            <a:ext cx="6605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социальной работы</a:t>
            </a:r>
          </a:p>
          <a:p>
            <a:pPr algn="ctr"/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«Выездная приемная для семей с детьми»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6337300"/>
            <a:ext cx="1942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Кашин  2018  год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5" y="1201737"/>
            <a:ext cx="857250" cy="1076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667" y="2278062"/>
            <a:ext cx="5689600" cy="402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0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4128129482"/>
              </p:ext>
            </p:extLst>
          </p:nvPr>
        </p:nvGraphicFramePr>
        <p:xfrm>
          <a:off x="-508978" y="1250136"/>
          <a:ext cx="3963637" cy="2640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4293203529"/>
              </p:ext>
            </p:extLst>
          </p:nvPr>
        </p:nvGraphicFramePr>
        <p:xfrm>
          <a:off x="2412999" y="1118788"/>
          <a:ext cx="3225801" cy="264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3867183472"/>
              </p:ext>
            </p:extLst>
          </p:nvPr>
        </p:nvGraphicFramePr>
        <p:xfrm>
          <a:off x="2561491" y="4215600"/>
          <a:ext cx="3140809" cy="264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6003629" y="2602523"/>
            <a:ext cx="2225971" cy="12881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2296783246"/>
              </p:ext>
            </p:extLst>
          </p:nvPr>
        </p:nvGraphicFramePr>
        <p:xfrm>
          <a:off x="0" y="4215600"/>
          <a:ext cx="3009902" cy="264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982146"/>
            <a:ext cx="1626753" cy="13107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153" y="2375301"/>
            <a:ext cx="1913086" cy="11768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990" y="3761188"/>
            <a:ext cx="1676410" cy="1179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07" y="5553219"/>
            <a:ext cx="1902693" cy="1116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16614" y="838200"/>
            <a:ext cx="243378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Социально-правовое информирование многодетных семей о мерах социальной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sz="1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9339124" y="2533694"/>
            <a:ext cx="2040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Полноценный, разнообразный досуг для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3701" y="3840918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возможностей для всесторонней их социализации детей с ОВЗ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8623299" y="5192379"/>
            <a:ext cx="2552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своевременной, качественной помощи специалистов на местах </a:t>
            </a:r>
            <a:endParaRPr lang="ru-RU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700" y="56095"/>
            <a:ext cx="1013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мониторинга состояния семей в Кашинском районе Тверской области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их потребностей  на 2018 г.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86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24" grpId="0">
        <p:bldAsOne/>
      </p:bldGraphic>
      <p:bldGraphic spid="32" grpId="0">
        <p:bldAsOne/>
      </p:bldGraphic>
      <p:bldGraphic spid="28" grpId="0">
        <p:bldAsOne/>
      </p:bldGraphic>
      <p:bldP spid="7" grpId="0"/>
      <p:bldP spid="8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721530"/>
              </p:ext>
            </p:extLst>
          </p:nvPr>
        </p:nvGraphicFramePr>
        <p:xfrm>
          <a:off x="322729" y="1165412"/>
          <a:ext cx="11456895" cy="547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6400" y="0"/>
            <a:ext cx="8077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Межведомственное взаимодействие  в системе работы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«Выездной приемной для семей с детьми»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Кашинском районе Тверской области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448300" y="1727200"/>
            <a:ext cx="0" cy="266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448300" y="2667000"/>
            <a:ext cx="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2984500" y="3733800"/>
            <a:ext cx="3683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683500" y="3733800"/>
            <a:ext cx="3556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806700" y="5181600"/>
            <a:ext cx="1778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8039100" y="5219700"/>
            <a:ext cx="279400" cy="1905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31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0"/>
            <a:ext cx="8461202" cy="1320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                                                                                     «</a:t>
            </a:r>
            <a:r>
              <a:rPr lang="ru-RU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Выездной приемной для семей с детьми</a:t>
            </a:r>
            <a:r>
              <a:rPr lang="ru-RU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5"/>
                </a:solidFill>
              </a:rPr>
              <a:t/>
            </a:r>
            <a:br>
              <a:rPr lang="ru-RU" sz="1600" b="1" dirty="0">
                <a:solidFill>
                  <a:schemeClr val="accent5"/>
                </a:solidFill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единой  открытой системы поддержки семьи с детьми посредством ресурсов самой семьи, государственных и общественных организаций</a:t>
            </a:r>
            <a:r>
              <a:rPr lang="ru-RU" sz="1600" dirty="0">
                <a:solidFill>
                  <a:srgbClr val="0070C0"/>
                </a:solidFill>
              </a:rPr>
              <a:t/>
            </a:r>
            <a:br>
              <a:rPr lang="ru-RU" sz="1600" dirty="0">
                <a:solidFill>
                  <a:srgbClr val="0070C0"/>
                </a:solidFill>
              </a:rPr>
            </a:b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800" y="1079500"/>
            <a:ext cx="8461202" cy="40513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0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работы:</a:t>
            </a:r>
            <a:endParaRPr lang="ru-RU" sz="32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социально-правовое  информирование родителей в  соответствии  с их запросами</a:t>
            </a:r>
            <a:r>
              <a:rPr lang="ru-RU" sz="1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7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детско-родительских отношений;</a:t>
            </a:r>
            <a:endParaRPr lang="ru-RU" sz="17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возможностей для разностороннего развития детей через </a:t>
            </a:r>
            <a:r>
              <a:rPr lang="ru-RU" sz="1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рациональную организацию </a:t>
            </a:r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досуга в условиях отдаленности субъектов от районного центра; </a:t>
            </a:r>
            <a:endParaRPr lang="ru-RU" sz="17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возможностей для  социализации детей с ОВЗ  в обществе;</a:t>
            </a:r>
            <a:endParaRPr lang="ru-RU" sz="17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-укрепление </a:t>
            </a:r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межведомственного взаимодействия субъектов профилактики </a:t>
            </a:r>
            <a:endParaRPr lang="ru-RU" sz="17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безнадзорности </a:t>
            </a:r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социального сиротства в районе;</a:t>
            </a:r>
            <a:endParaRPr lang="ru-RU" sz="17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сферы взаимодействия с сельскими поселениями для налаживания</a:t>
            </a:r>
            <a:endParaRPr lang="ru-RU" sz="17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</a:t>
            </a:r>
            <a:r>
              <a: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благополучия семей с детьми.</a:t>
            </a:r>
            <a:endParaRPr lang="ru-RU" sz="17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2930">
            <a:off x="9214970" y="258773"/>
            <a:ext cx="2708037" cy="22858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6609">
            <a:off x="9146951" y="3387970"/>
            <a:ext cx="2734761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7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7239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Ожидаемые результаты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23901"/>
            <a:ext cx="8596668" cy="531746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Планируется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70% семей с детьми, воспользовавшихся услугами «Выездной приемной для семей с детьми» достигнут ожидаемых результатов: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родительских компетенций;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социально-психологического климата семей;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темпа роста негативных социальных явлений среди детей;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дружбы и сотрудничества между детьми разных возрастов и возможностей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здоровья;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семей группы риска;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 поведения детей и родителей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6580">
            <a:off x="8077805" y="3298159"/>
            <a:ext cx="3708619" cy="252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4300"/>
            <a:ext cx="8596668" cy="12065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</a:rPr>
              <a:t>Структура заседаний «Выездной приемной для семей с детьми»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   </a:t>
            </a:r>
            <a:r>
              <a:rPr lang="ru-RU" sz="1800" dirty="0">
                <a:solidFill>
                  <a:srgbClr val="FF0000"/>
                </a:solidFill>
              </a:rPr>
              <a:t>Работа приемной осуществляется в формате тематических площадок, на которых используются </a:t>
            </a:r>
            <a:r>
              <a:rPr lang="ru-RU" sz="1800" dirty="0" smtClean="0">
                <a:solidFill>
                  <a:srgbClr val="FF0000"/>
                </a:solidFill>
              </a:rPr>
              <a:t>разнообразные </a:t>
            </a:r>
            <a:r>
              <a:rPr lang="ru-RU" sz="1800" dirty="0">
                <a:solidFill>
                  <a:srgbClr val="FF0000"/>
                </a:solidFill>
              </a:rPr>
              <a:t>формы работы с детьми и родителями</a:t>
            </a:r>
            <a:r>
              <a:rPr lang="ru-RU" sz="1800" dirty="0" smtClean="0">
                <a:solidFill>
                  <a:srgbClr val="FF0000"/>
                </a:solidFill>
              </a:rPr>
              <a:t>.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36700"/>
            <a:ext cx="8596668" cy="532129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9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«Объединяющая»   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обучение контактному взаимодействию родителей с детьми, 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профилактику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детско-родительских отношений, раннее выявление групп риска;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9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</a:t>
            </a:r>
            <a:r>
              <a:rPr lang="ru-RU" sz="29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Консультационная»  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родителям в режиме реально времени получить ответы на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интересующие их вопросы, получить социально-психологическую, 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социально-правовую помощь;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«Творческая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с помощью творческих мастер-классов решает задачи самореализации детей в том 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числе и с ОВЗ,  поддержания  у них интереса к творческой деятельности;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9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«</a:t>
            </a:r>
            <a:r>
              <a:rPr lang="ru-RU" sz="29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Развлекательно-игровая» 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участие детей и родителей в различных видах деятельности 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игровой, театрализованной,  концертной, спортивной делает досуг 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семей в условиях отдаленности от районного центра интересным,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содержательным, способствует снижению роста негативных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социальных явлений среди детей.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7906">
            <a:off x="9601198" y="2661862"/>
            <a:ext cx="2146299" cy="16097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4955">
            <a:off x="9891750" y="4792121"/>
            <a:ext cx="2095500" cy="1571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012">
            <a:off x="166287" y="5224741"/>
            <a:ext cx="2113664" cy="1585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0854">
            <a:off x="9873329" y="355400"/>
            <a:ext cx="2152473" cy="161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3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Маршрутная карта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Выездной приемной для семей с детьми» на 2018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год.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224" y="1051689"/>
            <a:ext cx="4276388" cy="3751323"/>
          </a:xfrm>
        </p:spPr>
      </p:pic>
      <p:sp>
        <p:nvSpPr>
          <p:cNvPr id="7" name="TextBox 6"/>
          <p:cNvSpPr txBox="1"/>
          <p:nvPr/>
        </p:nvSpPr>
        <p:spPr>
          <a:xfrm>
            <a:off x="114301" y="1054101"/>
            <a:ext cx="25054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 осуществила выезды  в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Письяковсковское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Верхнетроицкое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сельские поселения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программой для многодетных семей с детьми от 4х до 14 лет «Большая семья – большая радость».  В программе: тренинг для родителей с детьми «Формула счастливой семьи», экспресс-консультирование о мерах социальной поддержки многодетных семей в Тверской области, творческие мастер-классы по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пескотерапии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бумагоплпстике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62185" y="1295400"/>
            <a:ext cx="3949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Булатовском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сельском поселении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выездная приемная реализовывала программу «Здравствуй лето красное!»   для детей и родителей из многодетных, малообеспеченных семей, семей с детьми с ОВЗ. В ходе работы с родителями обсуждались вопросы летнего отдыха детей. Дети от 4х до 16ти лет были вовлечены в творческую и развлекательно-игровую деятельность.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47574" y="4720105"/>
            <a:ext cx="43306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содействии МБУ «Районный дом культуры»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«Выездная приемная для семей с детьми» организовала встречу с семьями, воспитывающими детей с ОВЗ «И добротой согреются сердца», в ходе которой родители получили консультации психолога по вопросам воспитания детей с ОВЗ, поучаствовали в мероприятиях по снятию «родительской усталости». Детям с ОВЗ была предоставлена возможность поучаствовать в творческих мастер-классах, игровой программе, прошло совместное чаепитие</a:t>
            </a:r>
            <a:r>
              <a:rPr lang="ru-RU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803012"/>
            <a:ext cx="4935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Пестриковском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сельском поселении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приемной велась на базе МБОУ СОШ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Пестриковская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школа. Тема работы приемной  «Первый раз в первый класс». В работе приняли участие многодетные и малообеспеченные семьи, дети из которых в этом году пойдут в первый класс. Для будущих первоклассников работала «Веселая школа», творческие мастер-классы, выступали певческие и танцевальные коллективы. Консультационная площадка позволила родителям расширить знания по вопросам адаптации детей к учебному процессу. В заключении будущим первоклассникам  вручены «Наборы первоклассника»,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5100"/>
            <a:ext cx="8596668" cy="1193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деятельности  </a:t>
            </a:r>
            <a:r>
              <a:rPr lang="ru-RU" sz="2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«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Выездной приемной для семей с детьми» в 2018 году.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036">
            <a:off x="31086" y="1130297"/>
            <a:ext cx="1361680" cy="114299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968">
            <a:off x="-42334" y="2593984"/>
            <a:ext cx="1412480" cy="11620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9629">
            <a:off x="-74747" y="4089395"/>
            <a:ext cx="1573347" cy="10795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5286">
            <a:off x="29634" y="5651500"/>
            <a:ext cx="1468966" cy="1079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6168">
            <a:off x="5575300" y="1104900"/>
            <a:ext cx="1435100" cy="11937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692">
            <a:off x="5575300" y="2860675"/>
            <a:ext cx="1612900" cy="11747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1315">
            <a:off x="5443359" y="4737100"/>
            <a:ext cx="1876781" cy="10858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80402" y="1046836"/>
            <a:ext cx="3911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10 месяцев 2018 года работой «Выездной приемной для семей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детьми» было охвачено  218 человек.</a:t>
            </a:r>
          </a:p>
          <a:p>
            <a:r>
              <a:rPr lang="ru-RU" dirty="0">
                <a:solidFill>
                  <a:srgbClr val="0070C0"/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632178" y="2356753"/>
            <a:ext cx="3811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родителей из многодетных семей получили знания о мерах социально-правовой поддержки многодетных семей в Тверской области.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632177" y="4045779"/>
            <a:ext cx="3811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родителя получили информацию об организации летнего оздоровительного отдыха детей в районе.</a:t>
            </a:r>
          </a:p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159000" y="5452551"/>
            <a:ext cx="2654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родителей проконсультированы по вопросам воспитания детей с ОВЗ.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7320140" y="1104900"/>
            <a:ext cx="3868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родителей повысили свою родительскую компетентность по вопросам воспитания семилетнего ребенка в период адаптации к учебному процессу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497940" y="2859226"/>
            <a:ext cx="3822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детей из отдаленных районов сельской местности охвачены творческими и развлекательно-игровыми мероприятиями. </a:t>
            </a:r>
          </a:p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10500" y="4613553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получили благотворительные наборы первоклассника </a:t>
            </a:r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25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7921" y="2843520"/>
            <a:ext cx="5116159" cy="64633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0"/>
            <a:ext cx="1145001" cy="8001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79" y="3453031"/>
            <a:ext cx="1219200" cy="1219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373" y="323850"/>
            <a:ext cx="1041400" cy="6974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300" y="6158130"/>
            <a:ext cx="1054100" cy="5474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5808316"/>
            <a:ext cx="1047750" cy="9861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821">
            <a:off x="1580155" y="4529084"/>
            <a:ext cx="2680719" cy="20970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7782">
            <a:off x="4671682" y="421646"/>
            <a:ext cx="2674356" cy="22090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2474">
            <a:off x="231797" y="1201909"/>
            <a:ext cx="2892853" cy="20830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3168">
            <a:off x="5195604" y="4459491"/>
            <a:ext cx="2824420" cy="19876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5078">
            <a:off x="8949954" y="1047690"/>
            <a:ext cx="2726403" cy="21885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8059">
            <a:off x="8977588" y="3917330"/>
            <a:ext cx="2027068" cy="259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7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524</TotalTime>
  <Words>721</Words>
  <Application>Microsoft Office PowerPoint</Application>
  <PresentationFormat>Широкоэкранный</PresentationFormat>
  <Paragraphs>88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Цель деятельности                                                                                      «Выездной приемной для семей с детьми»  Создание единой  открытой системы поддержки семьи с детьми посредством ресурсов самой семьи, государственных и общественных организаций </vt:lpstr>
      <vt:lpstr>Ожидаемые результаты</vt:lpstr>
      <vt:lpstr>Структура заседаний «Выездной приемной для семей с детьми»     Работа приемной осуществляется в формате тематических площадок, на которых используются разнообразные формы работы с детьми и родителями.  </vt:lpstr>
      <vt:lpstr>Маршрутная карта                                              «Выездной приемной для семей с детьми» на 2018 год. </vt:lpstr>
      <vt:lpstr>Результаты деятельности                                                         «Выездной приемной для семей с детьми» в 2018 году.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комп</cp:lastModifiedBy>
  <cp:revision>80</cp:revision>
  <dcterms:created xsi:type="dcterms:W3CDTF">2018-07-10T10:17:59Z</dcterms:created>
  <dcterms:modified xsi:type="dcterms:W3CDTF">2018-07-11T17:46:28Z</dcterms:modified>
</cp:coreProperties>
</file>