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99FF"/>
    <a:srgbClr val="99CCFF"/>
    <a:srgbClr val="FF99CC"/>
    <a:srgbClr val="CC3399"/>
    <a:srgbClr val="FFCC66"/>
    <a:srgbClr val="FF7C80"/>
    <a:srgbClr val="66FF66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597FB2-575C-4CBE-8754-EA561AB7A44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22E2FB-1F08-4B27-AB1A-9A99CD6DDA23}">
      <dgm:prSet phldrT="[Текст]" custT="1"/>
      <dgm:spPr>
        <a:solidFill>
          <a:srgbClr val="99CCFF"/>
        </a:solidFill>
        <a:ln>
          <a:solidFill>
            <a:srgbClr val="99CCFF"/>
          </a:solidFill>
        </a:ln>
      </dgm:spPr>
      <dgm:t>
        <a:bodyPr/>
        <a:lstStyle/>
        <a:p>
          <a:endParaRPr lang="ru-RU" sz="1400" b="1" dirty="0" smtClean="0">
            <a:solidFill>
              <a:srgbClr val="A5002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2021 год</a:t>
          </a:r>
          <a:endParaRPr lang="ru-RU" sz="1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00DFDC-4895-4AE7-8E14-30B653E31A62}" type="parTrans" cxnId="{5DF07B1B-39CA-44CA-8CB6-2EFD650F7760}">
      <dgm:prSet/>
      <dgm:spPr/>
      <dgm:t>
        <a:bodyPr/>
        <a:lstStyle/>
        <a:p>
          <a:endParaRPr lang="ru-RU"/>
        </a:p>
      </dgm:t>
    </dgm:pt>
    <dgm:pt modelId="{7F6CA353-F9F0-4ECF-A9BF-B17B93159640}" type="sibTrans" cxnId="{5DF07B1B-39CA-44CA-8CB6-2EFD650F7760}">
      <dgm:prSet/>
      <dgm:spPr/>
      <dgm:t>
        <a:bodyPr/>
        <a:lstStyle/>
        <a:p>
          <a:endParaRPr lang="ru-RU"/>
        </a:p>
      </dgm:t>
    </dgm:pt>
    <dgm:pt modelId="{B5337ABA-1C53-4271-825C-843ABA9B3E6C}">
      <dgm:prSet phldrT="[Текст]" custT="1"/>
      <dgm:spPr>
        <a:solidFill>
          <a:srgbClr val="CC99FF"/>
        </a:solidFill>
        <a:ln>
          <a:solidFill>
            <a:srgbClr val="CC99FF"/>
          </a:solidFill>
        </a:ln>
      </dgm:spPr>
      <dgm:t>
        <a:bodyPr/>
        <a:lstStyle/>
        <a:p>
          <a:endParaRPr lang="ru-RU" sz="1400" b="1" dirty="0" smtClean="0">
            <a:solidFill>
              <a:srgbClr val="A5002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2022 год</a:t>
          </a:r>
          <a:endParaRPr lang="ru-RU" sz="1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53A2D5-FE76-4DCC-8209-E3994F2BFADB}" type="parTrans" cxnId="{920BB658-4722-473B-9DC6-AAB3386E05F1}">
      <dgm:prSet/>
      <dgm:spPr/>
      <dgm:t>
        <a:bodyPr/>
        <a:lstStyle/>
        <a:p>
          <a:endParaRPr lang="ru-RU"/>
        </a:p>
      </dgm:t>
    </dgm:pt>
    <dgm:pt modelId="{ED0441CB-A783-4852-92C4-9D10B7ECA0F9}" type="sibTrans" cxnId="{920BB658-4722-473B-9DC6-AAB3386E05F1}">
      <dgm:prSet/>
      <dgm:spPr/>
      <dgm:t>
        <a:bodyPr/>
        <a:lstStyle/>
        <a:p>
          <a:endParaRPr lang="ru-RU"/>
        </a:p>
      </dgm:t>
    </dgm:pt>
    <dgm:pt modelId="{0907F6B2-B22D-4AB3-A53B-B6D27C12F169}">
      <dgm:prSet phldrT="[Текст]" custT="1"/>
      <dgm:spPr>
        <a:solidFill>
          <a:srgbClr val="CCECFF"/>
        </a:solidFill>
        <a:ln>
          <a:solidFill>
            <a:srgbClr val="CCECFF"/>
          </a:solidFill>
        </a:ln>
      </dgm:spPr>
      <dgm:t>
        <a:bodyPr/>
        <a:lstStyle/>
        <a:p>
          <a:endParaRPr lang="ru-RU" sz="1400" b="1" dirty="0" smtClean="0">
            <a:solidFill>
              <a:srgbClr val="A5002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2023 год</a:t>
          </a:r>
          <a:endParaRPr lang="ru-RU" sz="1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A2C6B5-BA06-4898-B910-8E60EE4E5444}" type="parTrans" cxnId="{5CBA6409-5854-4C2E-BEC2-862032ED99FD}">
      <dgm:prSet/>
      <dgm:spPr/>
      <dgm:t>
        <a:bodyPr/>
        <a:lstStyle/>
        <a:p>
          <a:endParaRPr lang="ru-RU"/>
        </a:p>
      </dgm:t>
    </dgm:pt>
    <dgm:pt modelId="{ACB31D9F-EEBF-4C7A-97AF-784D89EAF7DB}" type="sibTrans" cxnId="{5CBA6409-5854-4C2E-BEC2-862032ED99FD}">
      <dgm:prSet/>
      <dgm:spPr/>
      <dgm:t>
        <a:bodyPr/>
        <a:lstStyle/>
        <a:p>
          <a:endParaRPr lang="ru-RU"/>
        </a:p>
      </dgm:t>
    </dgm:pt>
    <dgm:pt modelId="{233C17D9-9B40-4977-8055-ECEAD6AEAD4F}">
      <dgm:prSet phldrT="[Текст]" custT="1"/>
      <dgm:spPr>
        <a:solidFill>
          <a:srgbClr val="CCECFF">
            <a:alpha val="89804"/>
          </a:srgbClr>
        </a:solidFill>
        <a:ln>
          <a:solidFill>
            <a:srgbClr val="CCECFF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76 человек</a:t>
          </a:r>
          <a:endParaRPr lang="ru-RU" sz="16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515639-0867-43C3-93AB-3BFB0B83142F}" type="parTrans" cxnId="{D6131276-C82C-42A1-9022-286A28FAEF82}">
      <dgm:prSet/>
      <dgm:spPr/>
      <dgm:t>
        <a:bodyPr/>
        <a:lstStyle/>
        <a:p>
          <a:endParaRPr lang="ru-RU"/>
        </a:p>
      </dgm:t>
    </dgm:pt>
    <dgm:pt modelId="{395BF2EA-81A8-4AB8-A0A8-51E4CBB18204}" type="sibTrans" cxnId="{D6131276-C82C-42A1-9022-286A28FAEF82}">
      <dgm:prSet/>
      <dgm:spPr/>
      <dgm:t>
        <a:bodyPr/>
        <a:lstStyle/>
        <a:p>
          <a:endParaRPr lang="ru-RU"/>
        </a:p>
      </dgm:t>
    </dgm:pt>
    <dgm:pt modelId="{AD95FF20-8C7D-4D77-B481-318745645332}">
      <dgm:prSet custT="1"/>
      <dgm:spPr>
        <a:solidFill>
          <a:srgbClr val="99CCFF">
            <a:alpha val="89804"/>
          </a:srgbClr>
        </a:solidFill>
        <a:ln>
          <a:solidFill>
            <a:srgbClr val="99CCFF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54 человека</a:t>
          </a:r>
          <a:endParaRPr lang="ru-RU" sz="16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228687-AC1D-4466-A314-EBA20F1BA48D}" type="parTrans" cxnId="{9EBF9E79-00B4-4671-BF3A-7E935C444518}">
      <dgm:prSet/>
      <dgm:spPr/>
      <dgm:t>
        <a:bodyPr/>
        <a:lstStyle/>
        <a:p>
          <a:endParaRPr lang="ru-RU"/>
        </a:p>
      </dgm:t>
    </dgm:pt>
    <dgm:pt modelId="{7EE5CBB6-68AB-404D-AE62-3585FBE2CBCA}" type="sibTrans" cxnId="{9EBF9E79-00B4-4671-BF3A-7E935C444518}">
      <dgm:prSet/>
      <dgm:spPr/>
      <dgm:t>
        <a:bodyPr/>
        <a:lstStyle/>
        <a:p>
          <a:endParaRPr lang="ru-RU"/>
        </a:p>
      </dgm:t>
    </dgm:pt>
    <dgm:pt modelId="{24942D83-BDF7-43B9-BCDD-807BA4855F2C}">
      <dgm:prSet phldrT="[Текст]" custT="1"/>
      <dgm:spPr>
        <a:solidFill>
          <a:srgbClr val="CC99FF">
            <a:alpha val="89804"/>
          </a:srgbClr>
        </a:solidFill>
        <a:ln>
          <a:solidFill>
            <a:srgbClr val="CC99FF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65 человек</a:t>
          </a:r>
          <a:endParaRPr lang="ru-RU" sz="16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4B9E41-3EED-4866-A445-E9076540E9DD}" type="sibTrans" cxnId="{C13D4E29-E0DA-4AB1-97CA-4293B7F73574}">
      <dgm:prSet/>
      <dgm:spPr/>
      <dgm:t>
        <a:bodyPr/>
        <a:lstStyle/>
        <a:p>
          <a:endParaRPr lang="ru-RU"/>
        </a:p>
      </dgm:t>
    </dgm:pt>
    <dgm:pt modelId="{0439A75C-58F6-4912-B5EE-C4DE9F77A6D8}" type="parTrans" cxnId="{C13D4E29-E0DA-4AB1-97CA-4293B7F73574}">
      <dgm:prSet/>
      <dgm:spPr/>
      <dgm:t>
        <a:bodyPr/>
        <a:lstStyle/>
        <a:p>
          <a:endParaRPr lang="ru-RU"/>
        </a:p>
      </dgm:t>
    </dgm:pt>
    <dgm:pt modelId="{CFEEDB96-922D-4674-9394-543D889B134D}" type="pres">
      <dgm:prSet presAssocID="{E9597FB2-575C-4CBE-8754-EA561AB7A44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F79198-A1EA-4B83-ADD9-C7C1AD0A054C}" type="pres">
      <dgm:prSet presAssocID="{4222E2FB-1F08-4B27-AB1A-9A99CD6DDA23}" presName="composite" presStyleCnt="0"/>
      <dgm:spPr/>
    </dgm:pt>
    <dgm:pt modelId="{DE5189D2-AFBE-488D-8F5B-6E8821840224}" type="pres">
      <dgm:prSet presAssocID="{4222E2FB-1F08-4B27-AB1A-9A99CD6DDA2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B1B1F-1D95-401A-A3B1-34F25820A21D}" type="pres">
      <dgm:prSet presAssocID="{4222E2FB-1F08-4B27-AB1A-9A99CD6DDA23}" presName="descendantText" presStyleLbl="alignAcc1" presStyleIdx="0" presStyleCnt="3" custLinFactNeighborX="172" custLinFactNeighborY="3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3F80E-6E9E-4DF8-9090-6BA171C7624F}" type="pres">
      <dgm:prSet presAssocID="{7F6CA353-F9F0-4ECF-A9BF-B17B93159640}" presName="sp" presStyleCnt="0"/>
      <dgm:spPr/>
    </dgm:pt>
    <dgm:pt modelId="{4C6743E0-BE64-4774-BE86-C65F8E283C36}" type="pres">
      <dgm:prSet presAssocID="{B5337ABA-1C53-4271-825C-843ABA9B3E6C}" presName="composite" presStyleCnt="0"/>
      <dgm:spPr/>
    </dgm:pt>
    <dgm:pt modelId="{B5013688-2C6A-420D-A952-612FFB219F82}" type="pres">
      <dgm:prSet presAssocID="{B5337ABA-1C53-4271-825C-843ABA9B3E6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BBFEE-D65D-45E5-9C21-2B0076F93C0B}" type="pres">
      <dgm:prSet presAssocID="{B5337ABA-1C53-4271-825C-843ABA9B3E6C}" presName="descendantText" presStyleLbl="alignAcc1" presStyleIdx="1" presStyleCnt="3" custLinFactNeighborX="157" custLinFactNeighborY="1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44FFA-C308-413D-844E-0C8948C2428D}" type="pres">
      <dgm:prSet presAssocID="{ED0441CB-A783-4852-92C4-9D10B7ECA0F9}" presName="sp" presStyleCnt="0"/>
      <dgm:spPr/>
    </dgm:pt>
    <dgm:pt modelId="{4F165052-0A6E-4C9E-912E-29AF51B10D43}" type="pres">
      <dgm:prSet presAssocID="{0907F6B2-B22D-4AB3-A53B-B6D27C12F169}" presName="composite" presStyleCnt="0"/>
      <dgm:spPr/>
    </dgm:pt>
    <dgm:pt modelId="{339A5C23-2720-49EF-A69F-2FDF4BE1DD29}" type="pres">
      <dgm:prSet presAssocID="{0907F6B2-B22D-4AB3-A53B-B6D27C12F16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8CE46-D682-4B8A-AD69-F4746CE62A0D}" type="pres">
      <dgm:prSet presAssocID="{0907F6B2-B22D-4AB3-A53B-B6D27C12F16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F9E79-00B4-4671-BF3A-7E935C444518}" srcId="{4222E2FB-1F08-4B27-AB1A-9A99CD6DDA23}" destId="{AD95FF20-8C7D-4D77-B481-318745645332}" srcOrd="0" destOrd="0" parTransId="{48228687-AC1D-4466-A314-EBA20F1BA48D}" sibTransId="{7EE5CBB6-68AB-404D-AE62-3585FBE2CBCA}"/>
    <dgm:cxn modelId="{D6131276-C82C-42A1-9022-286A28FAEF82}" srcId="{0907F6B2-B22D-4AB3-A53B-B6D27C12F169}" destId="{233C17D9-9B40-4977-8055-ECEAD6AEAD4F}" srcOrd="0" destOrd="0" parTransId="{DC515639-0867-43C3-93AB-3BFB0B83142F}" sibTransId="{395BF2EA-81A8-4AB8-A0A8-51E4CBB18204}"/>
    <dgm:cxn modelId="{5CBA6409-5854-4C2E-BEC2-862032ED99FD}" srcId="{E9597FB2-575C-4CBE-8754-EA561AB7A44C}" destId="{0907F6B2-B22D-4AB3-A53B-B6D27C12F169}" srcOrd="2" destOrd="0" parTransId="{C6A2C6B5-BA06-4898-B910-8E60EE4E5444}" sibTransId="{ACB31D9F-EEBF-4C7A-97AF-784D89EAF7DB}"/>
    <dgm:cxn modelId="{920BB658-4722-473B-9DC6-AAB3386E05F1}" srcId="{E9597FB2-575C-4CBE-8754-EA561AB7A44C}" destId="{B5337ABA-1C53-4271-825C-843ABA9B3E6C}" srcOrd="1" destOrd="0" parTransId="{0353A2D5-FE76-4DCC-8209-E3994F2BFADB}" sibTransId="{ED0441CB-A783-4852-92C4-9D10B7ECA0F9}"/>
    <dgm:cxn modelId="{5DF07B1B-39CA-44CA-8CB6-2EFD650F7760}" srcId="{E9597FB2-575C-4CBE-8754-EA561AB7A44C}" destId="{4222E2FB-1F08-4B27-AB1A-9A99CD6DDA23}" srcOrd="0" destOrd="0" parTransId="{F000DFDC-4895-4AE7-8E14-30B653E31A62}" sibTransId="{7F6CA353-F9F0-4ECF-A9BF-B17B93159640}"/>
    <dgm:cxn modelId="{C5560EDE-074C-4234-B4A2-07A8DB52D7D5}" type="presOf" srcId="{0907F6B2-B22D-4AB3-A53B-B6D27C12F169}" destId="{339A5C23-2720-49EF-A69F-2FDF4BE1DD29}" srcOrd="0" destOrd="0" presId="urn:microsoft.com/office/officeart/2005/8/layout/chevron2"/>
    <dgm:cxn modelId="{C13D4E29-E0DA-4AB1-97CA-4293B7F73574}" srcId="{B5337ABA-1C53-4271-825C-843ABA9B3E6C}" destId="{24942D83-BDF7-43B9-BCDD-807BA4855F2C}" srcOrd="0" destOrd="0" parTransId="{0439A75C-58F6-4912-B5EE-C4DE9F77A6D8}" sibTransId="{014B9E41-3EED-4866-A445-E9076540E9DD}"/>
    <dgm:cxn modelId="{4ED2F279-C9C6-4C21-8E67-ABA9DAB640B0}" type="presOf" srcId="{24942D83-BDF7-43B9-BCDD-807BA4855F2C}" destId="{40EBBFEE-D65D-45E5-9C21-2B0076F93C0B}" srcOrd="0" destOrd="0" presId="urn:microsoft.com/office/officeart/2005/8/layout/chevron2"/>
    <dgm:cxn modelId="{9BEF5EB4-004A-40CC-BE3D-51D2D619919D}" type="presOf" srcId="{233C17D9-9B40-4977-8055-ECEAD6AEAD4F}" destId="{7D18CE46-D682-4B8A-AD69-F4746CE62A0D}" srcOrd="0" destOrd="0" presId="urn:microsoft.com/office/officeart/2005/8/layout/chevron2"/>
    <dgm:cxn modelId="{866ECA72-7306-4648-98AC-B7E0C4476768}" type="presOf" srcId="{B5337ABA-1C53-4271-825C-843ABA9B3E6C}" destId="{B5013688-2C6A-420D-A952-612FFB219F82}" srcOrd="0" destOrd="0" presId="urn:microsoft.com/office/officeart/2005/8/layout/chevron2"/>
    <dgm:cxn modelId="{2E59AA10-B744-445D-99EE-05894620BD9D}" type="presOf" srcId="{E9597FB2-575C-4CBE-8754-EA561AB7A44C}" destId="{CFEEDB96-922D-4674-9394-543D889B134D}" srcOrd="0" destOrd="0" presId="urn:microsoft.com/office/officeart/2005/8/layout/chevron2"/>
    <dgm:cxn modelId="{4A567CCF-A41B-44BB-9997-5F90BC33B766}" type="presOf" srcId="{AD95FF20-8C7D-4D77-B481-318745645332}" destId="{68EB1B1F-1D95-401A-A3B1-34F25820A21D}" srcOrd="0" destOrd="0" presId="urn:microsoft.com/office/officeart/2005/8/layout/chevron2"/>
    <dgm:cxn modelId="{F1C3E46F-A230-4F09-9BAA-EAB21E5C3799}" type="presOf" srcId="{4222E2FB-1F08-4B27-AB1A-9A99CD6DDA23}" destId="{DE5189D2-AFBE-488D-8F5B-6E8821840224}" srcOrd="0" destOrd="0" presId="urn:microsoft.com/office/officeart/2005/8/layout/chevron2"/>
    <dgm:cxn modelId="{826C80BF-6838-47A4-987A-6F08C05DD2AC}" type="presParOf" srcId="{CFEEDB96-922D-4674-9394-543D889B134D}" destId="{91F79198-A1EA-4B83-ADD9-C7C1AD0A054C}" srcOrd="0" destOrd="0" presId="urn:microsoft.com/office/officeart/2005/8/layout/chevron2"/>
    <dgm:cxn modelId="{AA80A0BB-E934-489C-8287-91C8B861B527}" type="presParOf" srcId="{91F79198-A1EA-4B83-ADD9-C7C1AD0A054C}" destId="{DE5189D2-AFBE-488D-8F5B-6E8821840224}" srcOrd="0" destOrd="0" presId="urn:microsoft.com/office/officeart/2005/8/layout/chevron2"/>
    <dgm:cxn modelId="{AAFD99EB-C3D6-4501-A950-2FDBBD70DC82}" type="presParOf" srcId="{91F79198-A1EA-4B83-ADD9-C7C1AD0A054C}" destId="{68EB1B1F-1D95-401A-A3B1-34F25820A21D}" srcOrd="1" destOrd="0" presId="urn:microsoft.com/office/officeart/2005/8/layout/chevron2"/>
    <dgm:cxn modelId="{19332439-F499-4534-AABE-B0F0026F7620}" type="presParOf" srcId="{CFEEDB96-922D-4674-9394-543D889B134D}" destId="{54A3F80E-6E9E-4DF8-9090-6BA171C7624F}" srcOrd="1" destOrd="0" presId="urn:microsoft.com/office/officeart/2005/8/layout/chevron2"/>
    <dgm:cxn modelId="{A3611287-A520-49CB-96BC-87E46380565A}" type="presParOf" srcId="{CFEEDB96-922D-4674-9394-543D889B134D}" destId="{4C6743E0-BE64-4774-BE86-C65F8E283C36}" srcOrd="2" destOrd="0" presId="urn:microsoft.com/office/officeart/2005/8/layout/chevron2"/>
    <dgm:cxn modelId="{996A62A7-1993-4B3D-9BE9-DDEFD7F3388F}" type="presParOf" srcId="{4C6743E0-BE64-4774-BE86-C65F8E283C36}" destId="{B5013688-2C6A-420D-A952-612FFB219F82}" srcOrd="0" destOrd="0" presId="urn:microsoft.com/office/officeart/2005/8/layout/chevron2"/>
    <dgm:cxn modelId="{318FA32A-77A4-4F08-AE9E-AC893A081F73}" type="presParOf" srcId="{4C6743E0-BE64-4774-BE86-C65F8E283C36}" destId="{40EBBFEE-D65D-45E5-9C21-2B0076F93C0B}" srcOrd="1" destOrd="0" presId="urn:microsoft.com/office/officeart/2005/8/layout/chevron2"/>
    <dgm:cxn modelId="{2C38CCC8-60F0-471D-BDC0-4AF276F83BF4}" type="presParOf" srcId="{CFEEDB96-922D-4674-9394-543D889B134D}" destId="{06344FFA-C308-413D-844E-0C8948C2428D}" srcOrd="3" destOrd="0" presId="urn:microsoft.com/office/officeart/2005/8/layout/chevron2"/>
    <dgm:cxn modelId="{808265A9-2B17-4B24-B5E0-DE18D2AC2552}" type="presParOf" srcId="{CFEEDB96-922D-4674-9394-543D889B134D}" destId="{4F165052-0A6E-4C9E-912E-29AF51B10D43}" srcOrd="4" destOrd="0" presId="urn:microsoft.com/office/officeart/2005/8/layout/chevron2"/>
    <dgm:cxn modelId="{95CF0262-E7AF-46A6-A88E-C096B8AA1727}" type="presParOf" srcId="{4F165052-0A6E-4C9E-912E-29AF51B10D43}" destId="{339A5C23-2720-49EF-A69F-2FDF4BE1DD29}" srcOrd="0" destOrd="0" presId="urn:microsoft.com/office/officeart/2005/8/layout/chevron2"/>
    <dgm:cxn modelId="{636E7EC3-BC67-439A-8D77-153ACDD3040C}" type="presParOf" srcId="{4F165052-0A6E-4C9E-912E-29AF51B10D43}" destId="{7D18CE46-D682-4B8A-AD69-F4746CE62A0D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7C87-51A9-484F-AE16-2843320E88A1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673BA-3844-4FD7-BB91-9121D3F1E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package" Target="../embeddings/____________Microsoft_Office_PowerPoint1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9.jpeg"/><Relationship Id="rId10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7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00232" y="214290"/>
            <a:ext cx="5357850" cy="714380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«Комплексный центр социального обслуживания населения»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Кашинского городского округа</a:t>
            </a:r>
            <a:endParaRPr lang="ru-RU" sz="1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521497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Bookman Old Style" pitchFamily="18" charset="0"/>
              </a:rPr>
              <a:t>Университет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Bookman Old Style" pitchFamily="18" charset="0"/>
              </a:rPr>
              <a:t>третьего возраста.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itchFamily="18" charset="0"/>
              </a:rPr>
              <a:t>Кашин 2024 г.</a:t>
            </a:r>
          </a:p>
          <a:p>
            <a:pPr algn="ctr">
              <a:buNone/>
            </a:pPr>
            <a:endParaRPr lang="ru-RU" sz="48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48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5400" dirty="0"/>
          </a:p>
        </p:txBody>
      </p:sp>
      <p:pic>
        <p:nvPicPr>
          <p:cNvPr id="7" name="Picture 4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857355" cy="1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214290"/>
            <a:ext cx="5643602" cy="72547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«Православная культура»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 descr="C:\Users\РобиноваОВ\Desktop\14-02-2024_08-46-55\IMG-20231027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928670"/>
            <a:ext cx="2500330" cy="3071834"/>
          </a:xfrm>
          <a:prstGeom prst="rect">
            <a:avLst/>
          </a:prstGeom>
          <a:noFill/>
        </p:spPr>
      </p:pic>
      <p:pic>
        <p:nvPicPr>
          <p:cNvPr id="3074" name="Picture 2" descr="C:\Users\РобиноваОВ\Desktop\14-02-2024_08-46-55\20230225_103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3714776" cy="2500330"/>
          </a:xfrm>
          <a:prstGeom prst="rect">
            <a:avLst/>
          </a:prstGeom>
          <a:noFill/>
        </p:spPr>
      </p:pic>
      <p:pic>
        <p:nvPicPr>
          <p:cNvPr id="3075" name="Picture 3" descr="C:\Users\РобиноваОВ\Desktop\14-02-2024_08-46-55\20230225_104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785794"/>
            <a:ext cx="2214578" cy="2857520"/>
          </a:xfrm>
          <a:prstGeom prst="rect">
            <a:avLst/>
          </a:prstGeom>
          <a:noFill/>
        </p:spPr>
      </p:pic>
      <p:pic>
        <p:nvPicPr>
          <p:cNvPr id="3076" name="Picture 4" descr="C:\Users\РобиноваОВ\Desktop\14-02-2024_08-46-55\20230314_101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143248"/>
            <a:ext cx="2357454" cy="3429024"/>
          </a:xfrm>
          <a:prstGeom prst="rect">
            <a:avLst/>
          </a:prstGeom>
          <a:noFill/>
        </p:spPr>
      </p:pic>
      <p:pic>
        <p:nvPicPr>
          <p:cNvPr id="3077" name="Picture 5" descr="C:\Users\РобиноваОВ\Desktop\14-02-2024_08-46-55\20230314_0956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785794"/>
            <a:ext cx="2643206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5852" y="142852"/>
            <a:ext cx="5786478" cy="71438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Учиться нам не скучно!</a:t>
            </a:r>
            <a:b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Праздники в Университете третьего возраста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 descr="C:\Users\РобиноваОВ\Desktop\материалы сайта и фото\САЙТ\ДПЧ 5.10.22 на сайт\DSC_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3702584" cy="2428892"/>
          </a:xfrm>
          <a:prstGeom prst="rect">
            <a:avLst/>
          </a:prstGeom>
          <a:noFill/>
        </p:spPr>
      </p:pic>
      <p:pic>
        <p:nvPicPr>
          <p:cNvPr id="2050" name="Picture 2" descr="C:\Users\РобиноваОВ\Desktop\Университет 3 возраста\УНИВЕР  НГ ВЕЧЕРИНКА  21.12. 23 Г\DSC_0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928670"/>
            <a:ext cx="3286148" cy="2286016"/>
          </a:xfrm>
          <a:prstGeom prst="rect">
            <a:avLst/>
          </a:prstGeom>
          <a:noFill/>
        </p:spPr>
      </p:pic>
      <p:pic>
        <p:nvPicPr>
          <p:cNvPr id="2051" name="Picture 3" descr="C:\Users\РобиноваОВ\Desktop\материалы сайта и фото\САЙТ\ДПЧ 5.10.22 на сайт\DSC_0099.JPG"/>
          <p:cNvPicPr>
            <a:picLocks noChangeAspect="1" noChangeArrowheads="1"/>
          </p:cNvPicPr>
          <p:nvPr/>
        </p:nvPicPr>
        <p:blipFill>
          <a:blip r:embed="rId6" cstate="print"/>
          <a:srcRect l="26471" r="8823"/>
          <a:stretch>
            <a:fillRect/>
          </a:stretch>
        </p:blipFill>
        <p:spPr bwMode="auto">
          <a:xfrm>
            <a:off x="4143372" y="3786190"/>
            <a:ext cx="2286016" cy="2762248"/>
          </a:xfrm>
          <a:prstGeom prst="rect">
            <a:avLst/>
          </a:prstGeom>
          <a:noFill/>
        </p:spPr>
      </p:pic>
      <p:pic>
        <p:nvPicPr>
          <p:cNvPr id="2053" name="Picture 5" descr="C:\Users\РобиноваОВ\Documents\9 мая 23 г\фото гостиная 4.05.23 г\DSC_00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000504"/>
            <a:ext cx="3357586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214290"/>
            <a:ext cx="5572164" cy="642942"/>
          </a:xfrm>
        </p:spPr>
        <p:txBody>
          <a:bodyPr>
            <a:normAutofit/>
          </a:bodyPr>
          <a:lstStyle/>
          <a:p>
            <a:r>
              <a:rPr lang="ru-RU" sz="2000" b="1" i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Лето проводим </a:t>
            </a:r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 пользой для ума!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4414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РобиноваОВ\Desktop\материалы сайта и фото\САЙТ\итоги на сайт\фото М\DSC_0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85794"/>
            <a:ext cx="3071834" cy="2643206"/>
          </a:xfrm>
          <a:prstGeom prst="rect">
            <a:avLst/>
          </a:prstGeom>
          <a:noFill/>
        </p:spPr>
      </p:pic>
      <p:pic>
        <p:nvPicPr>
          <p:cNvPr id="7171" name="Picture 3" descr="C:\Users\РобиноваОВ\Desktop\клубы\летний КВЕСТ  в горсаду 27.06.23 г\КВЕСТ 27.06.23г.на сайт\DSC_0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571876"/>
            <a:ext cx="3071834" cy="2690810"/>
          </a:xfrm>
          <a:prstGeom prst="rect">
            <a:avLst/>
          </a:prstGeom>
          <a:noFill/>
        </p:spPr>
      </p:pic>
      <p:pic>
        <p:nvPicPr>
          <p:cNvPr id="7172" name="Picture 4" descr="C:\Users\РобиноваОВ\Desktop\клубы\летний КВЕСТ  в горсаду 27.06.23 г\КВЕСТ 27.06.23г.на сайт\DSC_0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214422"/>
            <a:ext cx="3000396" cy="2643206"/>
          </a:xfrm>
          <a:prstGeom prst="rect">
            <a:avLst/>
          </a:prstGeom>
          <a:noFill/>
        </p:spPr>
      </p:pic>
      <p:pic>
        <p:nvPicPr>
          <p:cNvPr id="7173" name="Picture 5" descr="C:\Users\РобиноваОВ\Desktop\клубы\КВЕСТ 22.06.22\квест на сайт\DSC_08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000504"/>
            <a:ext cx="3429024" cy="2643206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357950" y="142852"/>
          <a:ext cx="2643206" cy="2714644"/>
        </p:xfrm>
        <a:graphic>
          <a:graphicData uri="http://schemas.openxmlformats.org/presentationml/2006/ole">
            <p:oleObj spid="_x0000_s1026" name="Презентация" r:id="rId9" imgW="4570586" imgH="3427299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44" y="642918"/>
            <a:ext cx="8786874" cy="60007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1800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Повышение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качества жизни граждан пожилого возраста путем  содействия в сохранении и укреплении психического и физического состояния, повышении уровня активности граждан пожилого возраста.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800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создание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благоприятных условий для успешной адаптации пожилых людей в современной жизни,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Самообразования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самосовершенствования;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развитие среды общения и сохранения позитивного отношения к жизни;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пропаганда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здорового образа жизни, повышение уровня физической активности; 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повышение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уровня коммуникативных навыков пожилых людей; 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снижение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социально – психологической напряженности в семьях с пожилыми людьми;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содействие пожилым людям в овладении современными средствами и информационными технологиями; 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свободного времени людей старшего возраста.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Формы работы:</a:t>
            </a:r>
            <a:r>
              <a:rPr lang="ru-RU" sz="18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групповые, индивидуальные,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 исходя из возможностей и желаний слушателей).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Методы работы:</a:t>
            </a:r>
            <a:endParaRPr lang="ru-RU" sz="1800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Обучение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Университете проводится  с учетом возможностей пожилых граждан. Используются доступные методы и приемы, которые помогут им в полном объеме освоить материал и применить его в дальнейшем в практике. Предлагаемые методы позволят пожилым гражданам с пользой проводить свободное время, дадут возможность общаться, обмениваться мнениями, обсуждать актуальные вопросы, делиться своими знаниями, расширять круг общения и интересов, а также помогут разобраться в том, что сегодня проходит в нашей стремительной жизни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729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5720" y="214290"/>
            <a:ext cx="8501122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Университет </a:t>
            </a:r>
            <a:r>
              <a:rPr lang="ru-RU" sz="18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осуществляет свою </a:t>
            </a: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деятельность с 2021 года.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         В 2023 году обучение проводилось на следующих факультетах:</a:t>
            </a:r>
            <a:endParaRPr lang="ru-RU" sz="1800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«Психология</a:t>
            </a: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занятия по тренировки памяти,  серия практических занятий с психологом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«Здоровье и физическая </a:t>
            </a: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активность 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практические занятия по обучению скандинавской ходьбе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Цифровизация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(курсы по обучению компьютерной грамотности, практикум работы с современными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гаджетами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    </a:t>
            </a: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«Краеведение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(цикл краеведческих бесед и практических- поисковых занятий на базе Краеведческого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музея;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    </a:t>
            </a: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Библиотерапия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(чтении и обсуждение литературных произведений, знакомство с новыми авторами и книгами, встречи с интересными людьми на базе библиотеки детского и семейного чтения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-      Факультет </a:t>
            </a:r>
            <a:r>
              <a:rPr lang="ru-RU" sz="1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«Православная культура</a:t>
            </a:r>
            <a:r>
              <a:rPr lang="ru-RU" sz="1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цикл историко-культурных бесед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0166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РобиноваОВ\Desktop\Университет 3 возраста\психология 9.11.23 г\DSC_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286256"/>
            <a:ext cx="392909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14348" y="285728"/>
            <a:ext cx="8229600" cy="6286544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sz="1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 Университете третьего возраста прошли обучение:</a:t>
            </a:r>
            <a:endParaRPr lang="ru-RU" sz="4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2872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РобиноваОВ\Desktop\Университет 3 возраста\психология 9.11.23 г\DSC_0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33575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C:\Users\РобиноваОВ\Desktop\Университет 3 возраста\ПСИХОЛОГИЯ\фото универ\фото психология 09.03.23\DSC_0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928670"/>
            <a:ext cx="328614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/>
        </p:nvGraphicFramePr>
        <p:xfrm>
          <a:off x="2000232" y="2500306"/>
          <a:ext cx="4143404" cy="231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 descr="C:\Users\РобиноваОВ\Desktop\Университет 3 возраста\Университет 2024 год\фото краеведение 16.02. 24 г\музей 16.02.24 г\IMG20240216140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4500570"/>
            <a:ext cx="3429024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274638"/>
            <a:ext cx="5143536" cy="65403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«</a:t>
            </a:r>
            <a:r>
              <a:rPr lang="ru-RU" sz="2000" b="1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Цифровизация</a:t>
            </a:r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729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РобиноваОВ\Desktop\Университет 3 возраста\фото ходьба смартфоны\IMG_20220309_144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3214710" cy="1785950"/>
          </a:xfrm>
          <a:prstGeom prst="rect">
            <a:avLst/>
          </a:prstGeom>
          <a:noFill/>
        </p:spPr>
      </p:pic>
      <p:pic>
        <p:nvPicPr>
          <p:cNvPr id="8193" name="Picture 1" descr="C:\Users\РобиноваОВ\Desktop\14-02-2024_14-31-56\цифровизация 202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643446"/>
            <a:ext cx="3000396" cy="2047868"/>
          </a:xfrm>
          <a:prstGeom prst="rect">
            <a:avLst/>
          </a:prstGeom>
          <a:noFill/>
        </p:spPr>
      </p:pic>
      <p:pic>
        <p:nvPicPr>
          <p:cNvPr id="8194" name="Picture 2" descr="C:\Users\РобиноваОВ\Desktop\14-02-2024_14-31-56\цифровизация 2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643182"/>
            <a:ext cx="3000396" cy="1928826"/>
          </a:xfrm>
          <a:prstGeom prst="rect">
            <a:avLst/>
          </a:prstGeom>
          <a:noFill/>
        </p:spPr>
      </p:pic>
      <p:pic>
        <p:nvPicPr>
          <p:cNvPr id="8195" name="Picture 3" descr="C:\Users\РобиноваОВ\Desktop\14-02-2024_14-31-56\коршунова 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143248"/>
            <a:ext cx="2571768" cy="3214710"/>
          </a:xfrm>
          <a:prstGeom prst="rect">
            <a:avLst/>
          </a:prstGeom>
          <a:noFill/>
        </p:spPr>
      </p:pic>
      <p:pic>
        <p:nvPicPr>
          <p:cNvPr id="2" name="Picture 1" descr="C:\Users\РобиноваОВ\Desktop\Downloads\фото Никитина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785794"/>
            <a:ext cx="335758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214290"/>
            <a:ext cx="5829312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«Физическая активность и здоровье»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РобиноваОВ\Desktop\Университет 3 возраста\ФОТО университет на стенд\фото универ к выпускному\фото печать ходьба\ходьба 18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3000396" cy="2428892"/>
          </a:xfrm>
          <a:prstGeom prst="rect">
            <a:avLst/>
          </a:prstGeom>
          <a:noFill/>
        </p:spPr>
      </p:pic>
      <p:pic>
        <p:nvPicPr>
          <p:cNvPr id="6148" name="Picture 4" descr="C:\Users\РобиноваОВ\Desktop\Университет 3 возраста\ФОТО университет на стенд\фото универ к выпускному\фото печать ходьба\ходьба 28.0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071546"/>
            <a:ext cx="3000396" cy="2428892"/>
          </a:xfrm>
          <a:prstGeom prst="rect">
            <a:avLst/>
          </a:prstGeom>
          <a:noFill/>
        </p:spPr>
      </p:pic>
      <p:pic>
        <p:nvPicPr>
          <p:cNvPr id="6149" name="Picture 5" descr="C:\Users\РобиноваОВ\Desktop\материалы сайта и фото\САЙТ\день ходьбы на сайт\IMG_20220618_1123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14752"/>
            <a:ext cx="2928958" cy="2643206"/>
          </a:xfrm>
          <a:prstGeom prst="rect">
            <a:avLst/>
          </a:prstGeom>
          <a:noFill/>
        </p:spPr>
      </p:pic>
      <p:pic>
        <p:nvPicPr>
          <p:cNvPr id="7169" name="Picture 1" descr="C:\Users\РобиноваОВ\Desktop\ходьба\IMG_20230812_1208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714752"/>
            <a:ext cx="3000396" cy="2571768"/>
          </a:xfrm>
          <a:prstGeom prst="rect">
            <a:avLst/>
          </a:prstGeom>
          <a:noFill/>
        </p:spPr>
      </p:pic>
      <p:pic>
        <p:nvPicPr>
          <p:cNvPr id="7170" name="Picture 2" descr="C:\Users\РобиноваОВ\Desktop\материалы сайта и фото\САЙТ\день ходьбы на сайт\IMG_20220618_111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928670"/>
            <a:ext cx="2571768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142852"/>
            <a:ext cx="5214974" cy="72547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«Психология»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_03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357562"/>
            <a:ext cx="31432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SC_06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714356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C:\Users\РобиноваОВ\Desktop\14-02-2024_14-31-56\трен пам 5 марта 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357562"/>
            <a:ext cx="300039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3042" y="214290"/>
            <a:ext cx="4786346" cy="64294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«Краеведение»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729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РобиноваОВ\Desktop\Университет 3 возраста\КРАЕВЕДЕНИЕ\краеведение 22.06.23 г\DSC_0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2714644" cy="2190744"/>
          </a:xfrm>
          <a:prstGeom prst="rect">
            <a:avLst/>
          </a:prstGeom>
          <a:noFill/>
        </p:spPr>
      </p:pic>
      <p:pic>
        <p:nvPicPr>
          <p:cNvPr id="4099" name="Picture 3" descr="C:\Users\РобиноваОВ\Desktop\Университет 3 возраста\КРАЕВЕДЕНИЕ\краеведение 30.03.23 г\DSC_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785794"/>
            <a:ext cx="2643206" cy="2214578"/>
          </a:xfrm>
          <a:prstGeom prst="rect">
            <a:avLst/>
          </a:prstGeom>
          <a:noFill/>
        </p:spPr>
      </p:pic>
      <p:pic>
        <p:nvPicPr>
          <p:cNvPr id="4100" name="Picture 4" descr="C:\Users\РобиноваОВ\Desktop\Университет 3 возраста\КРАЕВЕДЕНИЕ\20.04.23 Краеведение\DSC_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3214686"/>
            <a:ext cx="2857520" cy="2333620"/>
          </a:xfrm>
          <a:prstGeom prst="rect">
            <a:avLst/>
          </a:prstGeom>
          <a:noFill/>
        </p:spPr>
      </p:pic>
      <p:pic>
        <p:nvPicPr>
          <p:cNvPr id="4101" name="Picture 5" descr="C:\Users\РобиноваОВ\Desktop\клубы\экскурсия в калязин 18.04.23 г\DSC_0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214686"/>
            <a:ext cx="2786082" cy="2286016"/>
          </a:xfrm>
          <a:prstGeom prst="rect">
            <a:avLst/>
          </a:prstGeom>
          <a:noFill/>
        </p:spPr>
      </p:pic>
      <p:pic>
        <p:nvPicPr>
          <p:cNvPr id="1026" name="Picture 2" descr="C:\Users\РобиноваОВ\Desktop\материалы сайта и фото\фото универ блокада 25.01.24 г\IMG_20240125_140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785794"/>
            <a:ext cx="2928958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обиноваОВ\Desktop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285728"/>
            <a:ext cx="6357982" cy="65403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2000" b="1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библиотерапии</a:t>
            </a:r>
            <a:r>
              <a:rPr lang="ru-RU" sz="2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«Душевные встречи»</a:t>
            </a:r>
            <a:endParaRPr lang="ru-RU" sz="2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5852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РобиноваОВ\Desktop\Университет 3 возраста\БИБЛИОТЕРАПИЯ\библиотерапия 14.03 23\DSC_1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2643206" cy="1857388"/>
          </a:xfrm>
          <a:prstGeom prst="rect">
            <a:avLst/>
          </a:prstGeom>
          <a:noFill/>
        </p:spPr>
      </p:pic>
      <p:pic>
        <p:nvPicPr>
          <p:cNvPr id="3075" name="Picture 3" descr="C:\Users\РобиноваОВ\Desktop\клубы\встреча в библиотеке о посте 29.03.22\фото библиотека 29.03.22 г\DSC_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86124"/>
            <a:ext cx="2714644" cy="2214578"/>
          </a:xfrm>
          <a:prstGeom prst="rect">
            <a:avLst/>
          </a:prstGeom>
          <a:noFill/>
        </p:spPr>
      </p:pic>
      <p:pic>
        <p:nvPicPr>
          <p:cNvPr id="3076" name="Picture 4" descr="C:\Users\РобиноваОВ\Desktop\клубы\библиотека читаем стихи о войне 12.05.22\DSC_0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071546"/>
            <a:ext cx="2786082" cy="1857388"/>
          </a:xfrm>
          <a:prstGeom prst="rect">
            <a:avLst/>
          </a:prstGeom>
          <a:noFill/>
        </p:spPr>
      </p:pic>
      <p:pic>
        <p:nvPicPr>
          <p:cNvPr id="3077" name="Picture 5" descr="C:\Users\РобиноваОВ\Desktop\клубы\120 лет лемешеву\фото лемешев в биб. 25.08.22\DSC_08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286124"/>
            <a:ext cx="3000396" cy="2190744"/>
          </a:xfrm>
          <a:prstGeom prst="rect">
            <a:avLst/>
          </a:prstGeom>
          <a:noFill/>
        </p:spPr>
      </p:pic>
      <p:pic>
        <p:nvPicPr>
          <p:cNvPr id="3078" name="Picture 6" descr="C:\Users\РобиноваОВ\Desktop\клубы\читаем пушкина на пушкинской 07.06.22\библиотеке Пушкин фото\IMG_20220606_1405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1000108"/>
            <a:ext cx="3000364" cy="1928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410</Words>
  <Application>Microsoft Office PowerPoint</Application>
  <PresentationFormat>Экран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Презентация</vt:lpstr>
      <vt:lpstr>Государственное бюджетное учреждение  «Комплексный центр социального обслуживания населения» Кашинского городского округа</vt:lpstr>
      <vt:lpstr>Слайд 2</vt:lpstr>
      <vt:lpstr>Слайд 3</vt:lpstr>
      <vt:lpstr>                                          </vt:lpstr>
      <vt:lpstr>Факультет «Цифровизация»</vt:lpstr>
      <vt:lpstr>Факультет «Физическая активность и здоровье»</vt:lpstr>
      <vt:lpstr>Факультет «Психология»</vt:lpstr>
      <vt:lpstr>Факультет «Краеведение»</vt:lpstr>
      <vt:lpstr>Факультет библиотерапии «Душевные встречи»</vt:lpstr>
      <vt:lpstr>Факультет «Православная культура»</vt:lpstr>
      <vt:lpstr>Учиться нам не скучно! Праздники в Университете третьего возраста</vt:lpstr>
      <vt:lpstr>Лето проводим с пользой для ума!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РобиноваОВ</dc:creator>
  <cp:lastModifiedBy>РобиноваОВ</cp:lastModifiedBy>
  <cp:revision>89</cp:revision>
  <dcterms:created xsi:type="dcterms:W3CDTF">2024-02-12T12:41:40Z</dcterms:created>
  <dcterms:modified xsi:type="dcterms:W3CDTF">2024-02-22T11:47:37Z</dcterms:modified>
</cp:coreProperties>
</file>