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2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33"/>
    <a:srgbClr val="FF99FF"/>
    <a:srgbClr val="CC99FF"/>
    <a:srgbClr val="FFCCFF"/>
    <a:srgbClr val="FF99CC"/>
    <a:srgbClr val="800080"/>
    <a:srgbClr val="990099"/>
    <a:srgbClr val="CC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6A55D-CE0D-4F50-970A-7B7F26E42AE4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C481B-45C9-4419-B97E-FAD00ADA3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биноваОВ\Desktop\фоны 10 лет\красивый 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142852"/>
            <a:ext cx="5929354" cy="71438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  <a:t>          Государственное бюджетное учреждение</a:t>
            </a:r>
            <a:b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  <a:t> «Комплексный центр социального обслуживания населения»</a:t>
            </a:r>
            <a:b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rgbClr val="990099"/>
                </a:solidFill>
                <a:latin typeface="Bookman Old Style" pitchFamily="18" charset="0"/>
              </a:rPr>
              <a:t>                   Кашинского городского округа</a:t>
            </a:r>
            <a:endParaRPr lang="ru-RU" sz="1400" dirty="0">
              <a:solidFill>
                <a:srgbClr val="990099"/>
              </a:solidFill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2214554"/>
            <a:ext cx="8715436" cy="421484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sz="7700" b="1" dirty="0" smtClean="0">
              <a:solidFill>
                <a:srgbClr val="990099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8600" b="1" dirty="0" smtClean="0">
                <a:solidFill>
                  <a:srgbClr val="990099"/>
                </a:solidFill>
                <a:latin typeface="Monotype Corsiva" pitchFamily="66" charset="0"/>
              </a:rPr>
              <a:t>Клуб «Хозяюшка».</a:t>
            </a:r>
            <a:endParaRPr lang="ru-RU" sz="8600" dirty="0" smtClean="0">
              <a:solidFill>
                <a:srgbClr val="990099"/>
              </a:solidFill>
            </a:endParaRPr>
          </a:p>
          <a:p>
            <a:pPr>
              <a:buNone/>
            </a:pPr>
            <a:r>
              <a:rPr lang="ru-RU" sz="9600" b="1" dirty="0" smtClean="0">
                <a:solidFill>
                  <a:srgbClr val="990099"/>
                </a:solidFill>
                <a:latin typeface="Monotype Corsiva" pitchFamily="66" charset="0"/>
              </a:rPr>
              <a:t>«10 лет  встречаем вместе!»</a:t>
            </a:r>
          </a:p>
          <a:p>
            <a:pPr>
              <a:buNone/>
            </a:pPr>
            <a:endParaRPr lang="ru-RU" sz="9600" b="1" dirty="0" smtClean="0">
              <a:solidFill>
                <a:srgbClr val="990099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2500" dirty="0" smtClean="0">
              <a:solidFill>
                <a:srgbClr val="990099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2500" dirty="0" smtClean="0">
              <a:solidFill>
                <a:srgbClr val="99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500" dirty="0" smtClean="0">
                <a:solidFill>
                  <a:srgbClr val="990099"/>
                </a:solidFill>
                <a:latin typeface="Bookman Old Style" pitchFamily="18" charset="0"/>
              </a:rPr>
              <a:t>Кашин 2022 год</a:t>
            </a:r>
            <a:endParaRPr lang="ru-RU" sz="7700" b="1" dirty="0" smtClean="0">
              <a:solidFill>
                <a:srgbClr val="990099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sz="7700" b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обиноваОВ\Desktop\фоны 10 лет\фон слайд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488" y="142852"/>
            <a:ext cx="6143668" cy="78581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У нас побывали и шейхи, и феи, и Афродиты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4987" t="4661" r="21932" b="3932"/>
          <a:stretch>
            <a:fillRect/>
          </a:stretch>
        </p:blipFill>
        <p:spPr bwMode="auto">
          <a:xfrm>
            <a:off x="0" y="214290"/>
            <a:ext cx="4143372" cy="6429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7215" t="14036" r="16205" b="29714"/>
          <a:stretch>
            <a:fillRect/>
          </a:stretch>
        </p:blipFill>
        <p:spPr bwMode="auto">
          <a:xfrm>
            <a:off x="4000496" y="1142984"/>
            <a:ext cx="5143504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обиноваОВ\Desktop\фоны 10 лет\слайд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357166"/>
            <a:ext cx="7072362" cy="7143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800080"/>
                </a:solidFill>
                <a:latin typeface="Monotype Corsiva" pitchFamily="66" charset="0"/>
              </a:rPr>
              <a:t>   А русский колорит всегда в приоритете!</a:t>
            </a:r>
            <a:endParaRPr lang="ru-RU" sz="3200" b="1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4804" t="17552" r="10182" b="16823"/>
          <a:stretch>
            <a:fillRect/>
          </a:stretch>
        </p:blipFill>
        <p:spPr bwMode="auto">
          <a:xfrm>
            <a:off x="571472" y="857232"/>
            <a:ext cx="350046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l="27398" t="21067" r="6806" b="13307"/>
          <a:stretch>
            <a:fillRect/>
          </a:stretch>
        </p:blipFill>
        <p:spPr bwMode="auto">
          <a:xfrm>
            <a:off x="1500166" y="3643314"/>
            <a:ext cx="457203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 l="20348" t="16380" r="12289" b="16823"/>
          <a:stretch>
            <a:fillRect/>
          </a:stretch>
        </p:blipFill>
        <p:spPr bwMode="auto">
          <a:xfrm>
            <a:off x="4000496" y="857232"/>
            <a:ext cx="350046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биноваОВ\Desktop\фон х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786" y="142852"/>
            <a:ext cx="7429552" cy="92869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Мы хозяйки хоть куда ! На все руки мастера!</a:t>
            </a:r>
            <a:endParaRPr lang="ru-RU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25587" t="29271" r="18798" b="14479"/>
          <a:stretch>
            <a:fillRect/>
          </a:stretch>
        </p:blipFill>
        <p:spPr bwMode="auto">
          <a:xfrm>
            <a:off x="2357422" y="785794"/>
            <a:ext cx="435771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31314" t="18724" r="12289" b="26198"/>
          <a:stretch>
            <a:fillRect/>
          </a:stretch>
        </p:blipFill>
        <p:spPr bwMode="auto">
          <a:xfrm>
            <a:off x="214282" y="3643314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 l="35231" t="17552" r="9155" b="27370"/>
          <a:stretch>
            <a:fillRect/>
          </a:stretch>
        </p:blipFill>
        <p:spPr bwMode="auto">
          <a:xfrm>
            <a:off x="4714876" y="3643314"/>
            <a:ext cx="428628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биноваОВ\Desktop\фон х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33420" t="19896" r="5483" b="19166"/>
          <a:stretch>
            <a:fillRect/>
          </a:stretch>
        </p:blipFill>
        <p:spPr bwMode="auto">
          <a:xfrm>
            <a:off x="214282" y="142852"/>
            <a:ext cx="435771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42280" t="32786" r="10722" b="20338"/>
          <a:stretch>
            <a:fillRect/>
          </a:stretch>
        </p:blipFill>
        <p:spPr bwMode="auto">
          <a:xfrm>
            <a:off x="4714876" y="142852"/>
            <a:ext cx="428628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37598" t="19896" r="15404" b="34401"/>
          <a:stretch>
            <a:fillRect/>
          </a:stretch>
        </p:blipFill>
        <p:spPr bwMode="auto">
          <a:xfrm>
            <a:off x="214282" y="3214686"/>
            <a:ext cx="435771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 l="36014" t="19896" r="13855" b="33229"/>
          <a:stretch>
            <a:fillRect/>
          </a:stretch>
        </p:blipFill>
        <p:spPr bwMode="auto">
          <a:xfrm>
            <a:off x="4714876" y="3214686"/>
            <a:ext cx="428628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обиноваОВ\Desktop\фон х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57158" y="285728"/>
            <a:ext cx="435771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660066"/>
                </a:solidFill>
                <a:latin typeface="Monotype Corsiva" pitchFamily="66" charset="0"/>
              </a:rPr>
              <a:t>Сами выглядим отлично!</a:t>
            </a:r>
            <a:endParaRPr lang="ru-RU" sz="32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86314" y="2571744"/>
            <a:ext cx="4041775" cy="63976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660066"/>
                </a:solidFill>
                <a:latin typeface="Monotype Corsiva" pitchFamily="66" charset="0"/>
              </a:rPr>
              <a:t>И готовим все прилично!</a:t>
            </a:r>
            <a:endParaRPr lang="ru-RU" sz="32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2637" t="31614" r="10182" b="12135"/>
          <a:stretch>
            <a:fillRect/>
          </a:stretch>
        </p:blipFill>
        <p:spPr bwMode="auto">
          <a:xfrm>
            <a:off x="214282" y="857232"/>
            <a:ext cx="450059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l="29747" t="25755" r="13072" b="17995"/>
          <a:stretch>
            <a:fillRect/>
          </a:stretch>
        </p:blipFill>
        <p:spPr bwMode="auto">
          <a:xfrm>
            <a:off x="4572000" y="3214686"/>
            <a:ext cx="442912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биноваОВ\Desktop\фон х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25587" t="17552" r="17232" b="26198"/>
          <a:stretch>
            <a:fillRect/>
          </a:stretch>
        </p:blipFill>
        <p:spPr bwMode="auto">
          <a:xfrm>
            <a:off x="214282" y="214290"/>
            <a:ext cx="4357718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34447" t="16380" r="7589" b="27370"/>
          <a:stretch>
            <a:fillRect/>
          </a:stretch>
        </p:blipFill>
        <p:spPr bwMode="auto">
          <a:xfrm>
            <a:off x="214282" y="3214686"/>
            <a:ext cx="4429156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 l="31314" t="14036" r="9939" b="28542"/>
          <a:stretch>
            <a:fillRect/>
          </a:stretch>
        </p:blipFill>
        <p:spPr bwMode="auto">
          <a:xfrm>
            <a:off x="4643438" y="214290"/>
            <a:ext cx="4286280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 l="30531" t="18724" r="13855" b="26198"/>
          <a:stretch>
            <a:fillRect/>
          </a:stretch>
        </p:blipFill>
        <p:spPr bwMode="auto">
          <a:xfrm>
            <a:off x="4714876" y="3214686"/>
            <a:ext cx="421484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биноваОВ\Desktop\фон х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57166"/>
            <a:ext cx="8786874" cy="64294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Будем жить, да поживать.  Юбилеи вновь встречать!</a:t>
            </a:r>
            <a:endParaRPr lang="ru-RU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5123" name="Picture 3" descr="C:\Users\РобиноваОВ\Desktop\10 ЛЕТ ХОЗЯЮШКЕ\ПРИГЛАШЕНИЯ\Х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7215238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обиноваОВ\Desktop\фоны 10 лет\фон слай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4282" y="1928802"/>
            <a:ext cx="3825906" cy="63976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dirty="0" smtClean="0">
                <a:solidFill>
                  <a:srgbClr val="660066"/>
                </a:solidFill>
                <a:latin typeface="Monotype Corsiva" pitchFamily="66" charset="0"/>
              </a:rPr>
              <a:t>      </a:t>
            </a:r>
            <a:r>
              <a:rPr lang="ru-RU" sz="4100" dirty="0" smtClean="0">
                <a:solidFill>
                  <a:srgbClr val="660066"/>
                </a:solidFill>
                <a:latin typeface="Monotype Corsiva" pitchFamily="66" charset="0"/>
              </a:rPr>
              <a:t>Это начиналось так…</a:t>
            </a:r>
            <a:endParaRPr lang="ru-RU" sz="4100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7686" y="142852"/>
            <a:ext cx="4398965" cy="10001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800080"/>
                </a:solidFill>
                <a:latin typeface="Monotype Corsiva" pitchFamily="66" charset="0"/>
              </a:rPr>
              <a:t>И появился клуб с теплым названием «Хозяюшка»</a:t>
            </a:r>
            <a:endParaRPr lang="ru-RU" sz="3200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18" t="26687" r="11591" b="17625"/>
          <a:stretch>
            <a:fillRect/>
          </a:stretch>
        </p:blipFill>
        <p:spPr bwMode="auto">
          <a:xfrm>
            <a:off x="285720" y="2786058"/>
            <a:ext cx="4143404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15907" t="13892" r="9858" b="12071"/>
          <a:stretch>
            <a:fillRect/>
          </a:stretch>
        </p:blipFill>
        <p:spPr bwMode="auto">
          <a:xfrm>
            <a:off x="4643438" y="1357298"/>
            <a:ext cx="4286280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обиноваОВ\Desktop\фоны 10 лет\фон слайд 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800080"/>
                </a:solidFill>
                <a:latin typeface="Monotype Corsiva" pitchFamily="66" charset="0"/>
              </a:rPr>
              <a:t>                    </a:t>
            </a:r>
            <a:r>
              <a:rPr lang="ru-RU" sz="3600" b="1" dirty="0" smtClean="0">
                <a:solidFill>
                  <a:srgbClr val="800080"/>
                </a:solidFill>
                <a:latin typeface="Monotype Corsiva" pitchFamily="66" charset="0"/>
              </a:rPr>
              <a:t>Началась активная работа клуба.</a:t>
            </a:r>
            <a:br>
              <a:rPr lang="ru-RU" sz="3600" b="1" dirty="0" smtClean="0">
                <a:solidFill>
                  <a:srgbClr val="80008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800080"/>
                </a:solidFill>
                <a:latin typeface="Monotype Corsiva" pitchFamily="66" charset="0"/>
              </a:rPr>
              <a:t>              Идеи рождались одна интереснее другой!</a:t>
            </a:r>
            <a:endParaRPr lang="ru-RU" sz="3600" b="1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РобиноваОВ\Desktop\DSC_0431.JPG"/>
          <p:cNvPicPr>
            <a:picLocks noChangeAspect="1" noChangeArrowheads="1"/>
          </p:cNvPicPr>
          <p:nvPr/>
        </p:nvPicPr>
        <p:blipFill>
          <a:blip r:embed="rId3" cstate="print"/>
          <a:srcRect l="30000" t="19737" r="8000" b="17105"/>
          <a:stretch>
            <a:fillRect/>
          </a:stretch>
        </p:blipFill>
        <p:spPr bwMode="auto">
          <a:xfrm>
            <a:off x="285720" y="1000108"/>
            <a:ext cx="450059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РобиноваОВ\Desktop\DSC_0433.JPG"/>
          <p:cNvPicPr>
            <a:picLocks noChangeAspect="1" noChangeArrowheads="1"/>
          </p:cNvPicPr>
          <p:nvPr/>
        </p:nvPicPr>
        <p:blipFill>
          <a:blip r:embed="rId4" cstate="print"/>
          <a:srcRect l="31993" t="12500" r="24143" b="45312"/>
          <a:stretch>
            <a:fillRect/>
          </a:stretch>
        </p:blipFill>
        <p:spPr bwMode="auto">
          <a:xfrm>
            <a:off x="4714876" y="1000108"/>
            <a:ext cx="414340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РобиноваОВ\Desktop\DSC_0432.JPG"/>
          <p:cNvPicPr>
            <a:picLocks noChangeAspect="1" noChangeArrowheads="1"/>
          </p:cNvPicPr>
          <p:nvPr/>
        </p:nvPicPr>
        <p:blipFill>
          <a:blip r:embed="rId5" cstate="print"/>
          <a:srcRect l="24160" t="19531" r="19443" b="25390"/>
          <a:stretch>
            <a:fillRect/>
          </a:stretch>
        </p:blipFill>
        <p:spPr bwMode="auto">
          <a:xfrm>
            <a:off x="4714876" y="3643314"/>
            <a:ext cx="41434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РобиноваОВ\Desktop\DSC_0434.JPG"/>
          <p:cNvPicPr>
            <a:picLocks noChangeAspect="1" noChangeArrowheads="1"/>
          </p:cNvPicPr>
          <p:nvPr/>
        </p:nvPicPr>
        <p:blipFill>
          <a:blip r:embed="rId6" cstate="print"/>
          <a:srcRect l="20243" t="13672" r="8477" b="17187"/>
          <a:stretch>
            <a:fillRect/>
          </a:stretch>
        </p:blipFill>
        <p:spPr bwMode="auto">
          <a:xfrm>
            <a:off x="285720" y="3643314"/>
            <a:ext cx="442915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обиноваОВ\Desktop\фоны 10 лет\фон слайд 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642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800080"/>
                </a:solidFill>
                <a:latin typeface="Monotype Corsiva" pitchFamily="66" charset="0"/>
              </a:rPr>
              <a:t>Клуб принимает участие во всех мероприятиях города</a:t>
            </a:r>
            <a:endParaRPr lang="ru-RU" sz="3200" b="1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РобиноваОВ\Desktop\DSC_0435.JPG"/>
          <p:cNvPicPr>
            <a:picLocks noChangeAspect="1" noChangeArrowheads="1"/>
          </p:cNvPicPr>
          <p:nvPr/>
        </p:nvPicPr>
        <p:blipFill>
          <a:blip r:embed="rId3" cstate="print"/>
          <a:srcRect l="22593" t="17187" r="11610" b="17187"/>
          <a:stretch>
            <a:fillRect/>
          </a:stretch>
        </p:blipFill>
        <p:spPr bwMode="auto">
          <a:xfrm>
            <a:off x="4643438" y="642918"/>
            <a:ext cx="421484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РобиноваОВ\Desktop\DSC_0436.JPG"/>
          <p:cNvPicPr>
            <a:picLocks noChangeAspect="1" noChangeArrowheads="1"/>
          </p:cNvPicPr>
          <p:nvPr/>
        </p:nvPicPr>
        <p:blipFill>
          <a:blip r:embed="rId4" cstate="print"/>
          <a:srcRect l="21810" t="10156" r="8477" b="20703"/>
          <a:stretch>
            <a:fillRect/>
          </a:stretch>
        </p:blipFill>
        <p:spPr bwMode="auto">
          <a:xfrm>
            <a:off x="142844" y="642918"/>
            <a:ext cx="450059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8903" t="10521" r="7049" b="42604"/>
          <a:stretch>
            <a:fillRect/>
          </a:stretch>
        </p:blipFill>
        <p:spPr bwMode="auto">
          <a:xfrm>
            <a:off x="2214546" y="3571876"/>
            <a:ext cx="492922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биноваОВ\Desktop\фоны 10 лет\фон слайд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215238" cy="857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День победы – это праздник со слезами на глазах!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    Так мы встретили 70-летие Победы: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РобиноваОВ\Desktop\DSC_0438.JPG"/>
          <p:cNvPicPr>
            <a:picLocks noChangeAspect="1" noChangeArrowheads="1"/>
          </p:cNvPicPr>
          <p:nvPr/>
        </p:nvPicPr>
        <p:blipFill>
          <a:blip r:embed="rId3" cstate="print"/>
          <a:srcRect l="6144" t="11328" r="1427" b="6640"/>
          <a:stretch>
            <a:fillRect/>
          </a:stretch>
        </p:blipFill>
        <p:spPr bwMode="auto">
          <a:xfrm>
            <a:off x="2571736" y="928670"/>
            <a:ext cx="442915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РобиноваОВ\Desktop\DSC_0443.JPG"/>
          <p:cNvPicPr>
            <a:picLocks noChangeAspect="1" noChangeArrowheads="1"/>
          </p:cNvPicPr>
          <p:nvPr/>
        </p:nvPicPr>
        <p:blipFill>
          <a:blip r:embed="rId4" cstate="print"/>
          <a:srcRect l="27293" t="31250" r="16310" b="12500"/>
          <a:stretch>
            <a:fillRect/>
          </a:stretch>
        </p:blipFill>
        <p:spPr bwMode="auto">
          <a:xfrm>
            <a:off x="4643438" y="3786190"/>
            <a:ext cx="414340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РобиноваОВ\Desktop\DSC_0442.JPG"/>
          <p:cNvPicPr>
            <a:picLocks noChangeAspect="1" noChangeArrowheads="1"/>
          </p:cNvPicPr>
          <p:nvPr/>
        </p:nvPicPr>
        <p:blipFill>
          <a:blip r:embed="rId5" cstate="print"/>
          <a:srcRect l="22593" t="28906" r="21009" b="14844"/>
          <a:stretch>
            <a:fillRect/>
          </a:stretch>
        </p:blipFill>
        <p:spPr bwMode="auto">
          <a:xfrm>
            <a:off x="285720" y="3786190"/>
            <a:ext cx="428628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обиноваОВ\Desktop\фоны 10 лет\фон слайд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7356" y="142852"/>
            <a:ext cx="6829444" cy="10715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Членами клуба была сделана тематическая выставка к Дню победы: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РобиноваОВ\Desktop\DSC_0446.JPG"/>
          <p:cNvPicPr>
            <a:picLocks noChangeAspect="1" noChangeArrowheads="1"/>
          </p:cNvPicPr>
          <p:nvPr/>
        </p:nvPicPr>
        <p:blipFill>
          <a:blip r:embed="rId3" cstate="print"/>
          <a:srcRect l="24160" t="27734" r="14743" b="12500"/>
          <a:stretch>
            <a:fillRect/>
          </a:stretch>
        </p:blipFill>
        <p:spPr bwMode="auto">
          <a:xfrm>
            <a:off x="4643438" y="3857628"/>
            <a:ext cx="414340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РобиноваОВ\Desktop\DSC_0445.JPG"/>
          <p:cNvPicPr>
            <a:picLocks noChangeAspect="1" noChangeArrowheads="1"/>
          </p:cNvPicPr>
          <p:nvPr/>
        </p:nvPicPr>
        <p:blipFill>
          <a:blip r:embed="rId4" cstate="print"/>
          <a:srcRect l="28076" t="25390" r="13176" b="16015"/>
          <a:stretch>
            <a:fillRect/>
          </a:stretch>
        </p:blipFill>
        <p:spPr bwMode="auto">
          <a:xfrm>
            <a:off x="214282" y="3857628"/>
            <a:ext cx="450059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РобиноваОВ\Desktop\DSC_0444.JPG"/>
          <p:cNvPicPr>
            <a:picLocks noChangeAspect="1" noChangeArrowheads="1"/>
          </p:cNvPicPr>
          <p:nvPr/>
        </p:nvPicPr>
        <p:blipFill>
          <a:blip r:embed="rId5" cstate="print"/>
          <a:srcRect l="20243" t="27734" r="18660" b="17188"/>
          <a:stretch>
            <a:fillRect/>
          </a:stretch>
        </p:blipFill>
        <p:spPr bwMode="auto">
          <a:xfrm>
            <a:off x="2571736" y="1142984"/>
            <a:ext cx="478634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обиноваОВ\Desktop\фоны 10 лет\фон пионе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А какие мы активные                   Привезли из Твери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         пионеры!                                     призовое место!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787" t="29240" r="12273" b="8423"/>
          <a:stretch>
            <a:fillRect/>
          </a:stretch>
        </p:blipFill>
        <p:spPr bwMode="auto">
          <a:xfrm>
            <a:off x="1428728" y="2428868"/>
            <a:ext cx="6357982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обиноваОВ\Desktop\фоны 10 лет\красивый фон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72518" cy="64294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800080"/>
                </a:solidFill>
                <a:latin typeface="Monotype Corsiva" pitchFamily="66" charset="0"/>
              </a:rPr>
              <a:t>        </a:t>
            </a:r>
            <a:r>
              <a:rPr lang="ru-RU" sz="3600" b="1" dirty="0" smtClean="0">
                <a:solidFill>
                  <a:srgbClr val="800080"/>
                </a:solidFill>
                <a:latin typeface="Monotype Corsiva" pitchFamily="66" charset="0"/>
              </a:rPr>
              <a:t>Юбиляров поздравляем с теплотой и выдумкой!</a:t>
            </a:r>
            <a:endParaRPr lang="ru-RU" sz="3600" b="1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2000240"/>
            <a:ext cx="4643470" cy="64294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800080"/>
                </a:solidFill>
                <a:latin typeface="Monotype Corsiva" pitchFamily="66" charset="0"/>
              </a:rPr>
              <a:t>День Татьяны удался  на славу</a:t>
            </a:r>
            <a:endParaRPr lang="ru-RU" sz="2800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72066" y="928670"/>
            <a:ext cx="3429024" cy="8572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800080"/>
                </a:solidFill>
                <a:latin typeface="Monotype Corsiva" pitchFamily="66" charset="0"/>
              </a:rPr>
              <a:t>   Все то мы умеем! 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800080"/>
                </a:solidFill>
                <a:latin typeface="Monotype Corsiva" pitchFamily="66" charset="0"/>
              </a:rPr>
              <a:t>   И поем, и пляшем!</a:t>
            </a:r>
            <a:endParaRPr lang="ru-RU" sz="2800" dirty="0">
              <a:solidFill>
                <a:srgbClr val="80008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17" t="19169" r="16896" b="19992"/>
          <a:stretch>
            <a:fillRect/>
          </a:stretch>
        </p:blipFill>
        <p:spPr bwMode="auto">
          <a:xfrm>
            <a:off x="214282" y="2643182"/>
            <a:ext cx="4286280" cy="3714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8280" t="23882" r="13393" b="17946"/>
          <a:stretch>
            <a:fillRect/>
          </a:stretch>
        </p:blipFill>
        <p:spPr bwMode="auto">
          <a:xfrm>
            <a:off x="4714876" y="1714488"/>
            <a:ext cx="4214842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обиноваОВ\Desktop\праздн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Что ни праздник,  то «приезжие» артисты!</a:t>
            </a:r>
            <a:endParaRPr lang="ru-RU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9653" t="23411" r="11749" b="13307"/>
          <a:stretch>
            <a:fillRect/>
          </a:stretch>
        </p:blipFill>
        <p:spPr bwMode="auto">
          <a:xfrm>
            <a:off x="5572132" y="2428868"/>
            <a:ext cx="342902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25048" t="19896" r="12289" b="16823"/>
          <a:stretch>
            <a:fillRect/>
          </a:stretch>
        </p:blipFill>
        <p:spPr bwMode="auto">
          <a:xfrm>
            <a:off x="2214546" y="3214686"/>
            <a:ext cx="364333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l="24264" t="16380" r="11505" b="21510"/>
          <a:stretch>
            <a:fillRect/>
          </a:stretch>
        </p:blipFill>
        <p:spPr bwMode="auto">
          <a:xfrm>
            <a:off x="142844" y="500042"/>
            <a:ext cx="400052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156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 Государственное бюджетное учреждение  «Комплексный центр социального обслуживания населения»                    Кашинского городского округа</vt:lpstr>
      <vt:lpstr>Слайд 2</vt:lpstr>
      <vt:lpstr>                    Началась активная работа клуба.               Идеи рождались одна интереснее другой!</vt:lpstr>
      <vt:lpstr>Клуб принимает участие во всех мероприятиях города</vt:lpstr>
      <vt:lpstr>День победы – это праздник со слезами на глазах!       Так мы встретили 70-летие Победы:</vt:lpstr>
      <vt:lpstr>Членами клуба была сделана тематическая выставка к Дню победы:</vt:lpstr>
      <vt:lpstr>  А какие мы активные                   Привезли из Твери            пионеры!                                     призовое место!</vt:lpstr>
      <vt:lpstr>        Юбиляров поздравляем с теплотой и выдумкой!</vt:lpstr>
      <vt:lpstr>Что ни праздник,  то «приезжие» артисты!</vt:lpstr>
      <vt:lpstr>У нас побывали и шейхи, и феи, и Афродиты</vt:lpstr>
      <vt:lpstr>   А русский колорит всегда в приоритете!</vt:lpstr>
      <vt:lpstr>Мы хозяйки хоть куда ! На все руки мастера!</vt:lpstr>
      <vt:lpstr>Слайд 13</vt:lpstr>
      <vt:lpstr>Слайд 14</vt:lpstr>
      <vt:lpstr>Слайд 15</vt:lpstr>
      <vt:lpstr>Будем жить, да поживать.  Юбилеи вновь встречать!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РобиноваОВ</dc:creator>
  <cp:lastModifiedBy>РобиноваОВ</cp:lastModifiedBy>
  <cp:revision>86</cp:revision>
  <dcterms:created xsi:type="dcterms:W3CDTF">2022-12-08T06:31:10Z</dcterms:created>
  <dcterms:modified xsi:type="dcterms:W3CDTF">2022-12-14T11:52:21Z</dcterms:modified>
</cp:coreProperties>
</file>